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1" r:id="rId1"/>
  </p:sldMasterIdLst>
  <p:notesMasterIdLst>
    <p:notesMasterId r:id="rId35"/>
  </p:notesMasterIdLst>
  <p:sldIdLst>
    <p:sldId id="262" r:id="rId2"/>
    <p:sldId id="267" r:id="rId3"/>
    <p:sldId id="290" r:id="rId4"/>
    <p:sldId id="309" r:id="rId5"/>
    <p:sldId id="291" r:id="rId6"/>
    <p:sldId id="292" r:id="rId7"/>
    <p:sldId id="293" r:id="rId8"/>
    <p:sldId id="298" r:id="rId9"/>
    <p:sldId id="294" r:id="rId10"/>
    <p:sldId id="295" r:id="rId11"/>
    <p:sldId id="296" r:id="rId12"/>
    <p:sldId id="297" r:id="rId13"/>
    <p:sldId id="299" r:id="rId14"/>
    <p:sldId id="300" r:id="rId15"/>
    <p:sldId id="301" r:id="rId16"/>
    <p:sldId id="302" r:id="rId17"/>
    <p:sldId id="303" r:id="rId18"/>
    <p:sldId id="305" r:id="rId19"/>
    <p:sldId id="308" r:id="rId20"/>
    <p:sldId id="306" r:id="rId21"/>
    <p:sldId id="307" r:id="rId22"/>
    <p:sldId id="304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7" r:id="rId32"/>
    <p:sldId id="278" r:id="rId33"/>
    <p:sldId id="279" r:id="rId34"/>
  </p:sldIdLst>
  <p:sldSz cx="17348200" cy="9753600"/>
  <p:notesSz cx="17348200" cy="9753600"/>
  <p:embeddedFontLst>
    <p:embeddedFont>
      <p:font typeface="Tahoma" panose="020B0604030504040204" pitchFamily="34" charset="0"/>
      <p:regular r:id="rId36"/>
      <p:bold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gr6gxHX/OykqIjE4qYSvD7+vtm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D3B064-CCE6-4C17-8B3F-B6B012A7D8F2}">
  <a:tblStyle styleId="{BFD3B064-CCE6-4C17-8B3F-B6B012A7D8F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7"/>
    <p:restoredTop sz="94694"/>
  </p:normalViewPr>
  <p:slideViewPr>
    <p:cSldViewPr snapToGrid="0">
      <p:cViewPr varScale="1">
        <p:scale>
          <a:sx n="75" d="100"/>
          <a:sy n="75" d="100"/>
        </p:scale>
        <p:origin x="1576" y="48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1925" y="731500"/>
            <a:ext cx="11566025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DA70EEAF-6BFA-D5EC-312C-0F6CFD176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99CEC047-75A6-7D1B-BB94-32EFD1A58A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08E9A27D-4227-2B15-9733-F70D18BAD9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957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FB5E5DEB-4832-C14D-7E45-6DDF44558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FE0990BB-A785-4E1B-B491-4BD84F6CCF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0D129828-CD8C-FD3A-8C46-A1EE1B0427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2281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8C2D0C22-7423-163A-D917-A0A071DF7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CE6D7859-3110-821E-41A7-4AA2B35205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48481BD0-A3F4-0A49-AF32-F87444F028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262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ACA18AE5-A2E1-7C09-0790-366468873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ECFF809A-11BB-8A35-3128-C16C1F168C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9559EC95-9BB9-8336-A10F-9D7330004B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4724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98C5D3EE-9BED-96EB-F4EA-C75E5DEDB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484E4C96-48D0-75D6-5B02-DFB87D6BAD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3D2E4BF4-152E-5931-A2A7-16F54274B3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508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1FF13024-F55B-9B31-577F-6793F1CF6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DB497F52-C8E0-6370-65C4-7EF6C85867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D5ADF7FE-2D61-28EC-397B-86EFC5AC17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7010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8BEA5F16-FD09-C0F9-8DDE-3AFF8D0E7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5C75706A-C13A-BAD7-D45F-5B211E5F42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6242B058-7B9C-B056-C4E7-05AEF44E0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580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E5F2B5EC-B31F-A854-5633-0FF68A1E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877A336B-FF53-F911-CA28-56E2726AA3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7FBC9767-27F5-3184-21D7-E04C42E81E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5668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52BC2613-9A5E-89AF-CA31-E255D044A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AB9D0C06-1B72-62DA-E618-1AF0CCDEB1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28E8D134-2D2B-D699-FF6D-C2E4E6B59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4355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2B609F10-6A67-6365-928D-BF151FFC4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B2BECAAE-0DBA-FBB6-05B3-AD8C26B6F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FBA61457-EC55-9487-3402-1F50F1AE0E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470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B1D81C1D-232C-05EC-EA55-0F638E89D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B617A470-FEDC-2D9B-6263-796ECFC416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1715C1F7-7457-A106-9CD6-926BB4C815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77406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6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1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1301D651-F677-CB84-B0CC-60FB0D5D3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4C5F16DD-89D1-2DC3-8E98-4B5FE63027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AD7DC859-04FB-F40A-FD5C-DE3B01B5B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4882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72CE42D1-9D24-0CCE-36DC-CBCA9CF9B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D0B0E508-1E97-8FCC-6B1C-394EE228CB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48D85A68-6AF7-4E18-3835-BCEF19C82B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2072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33035A62-7BBC-3CA6-B6EC-4AC4E258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0141AD6E-8C06-D958-46B9-C4275D0974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D1B8D58B-24CF-F55A-C8A6-72A7175031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6271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2E858DA3-588F-84FA-200E-FA46B033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4A92EE5F-64B3-D1B3-0729-C97EBAB51B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AF2B02B5-ED45-B1E9-FA05-386B8FC46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7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1DFF8ED2-BB1B-9D03-4D9A-526401F9F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741CD5DE-82A6-CF03-1360-9A9FD2CE7D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924ED6CD-A927-8E03-B002-9F43517E7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0122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1B684408-03D8-EDBB-1449-52D9A2695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7F7B0CDA-A5A9-581F-E115-72026A6E55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D3B30BC7-42E4-B7C3-4A42-F91CD8B25D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446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>
          <a:extLst>
            <a:ext uri="{FF2B5EF4-FFF2-40B4-BE49-F238E27FC236}">
              <a16:creationId xmlns:a16="http://schemas.microsoft.com/office/drawing/2014/main" id="{50E2D6DD-A436-3A1E-26BF-76361F19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>
            <a:extLst>
              <a:ext uri="{FF2B5EF4-FFF2-40B4-BE49-F238E27FC236}">
                <a16:creationId xmlns:a16="http://schemas.microsoft.com/office/drawing/2014/main" id="{3E1AD9ED-3830-30DD-763A-0F2D663B2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0" cy="43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:notes">
            <a:extLst>
              <a:ext uri="{FF2B5EF4-FFF2-40B4-BE49-F238E27FC236}">
                <a16:creationId xmlns:a16="http://schemas.microsoft.com/office/drawing/2014/main" id="{350E48C3-CD42-ACF1-8596-FBAAB48BD3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421313" y="731838"/>
            <a:ext cx="6507162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60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164" y="2793624"/>
            <a:ext cx="10241764" cy="3443860"/>
          </a:xfrm>
        </p:spPr>
        <p:txBody>
          <a:bodyPr anchor="b">
            <a:normAutofit/>
          </a:bodyPr>
          <a:lstStyle>
            <a:lvl1pPr algn="r">
              <a:defRPr sz="6827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164" y="6237486"/>
            <a:ext cx="10241764" cy="1998886"/>
          </a:xfrm>
        </p:spPr>
        <p:txBody>
          <a:bodyPr anchor="t">
            <a:normAutofit/>
          </a:bodyPr>
          <a:lstStyle>
            <a:lvl1pPr marL="0" indent="0" algn="r">
              <a:buNone/>
              <a:defRPr sz="2560" cap="all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710286" y="8349263"/>
            <a:ext cx="2276951" cy="537351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164" y="8349263"/>
            <a:ext cx="6963694" cy="53735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095664" y="8349263"/>
            <a:ext cx="784265" cy="537351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58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837" y="6731186"/>
            <a:ext cx="14416176" cy="806027"/>
          </a:xfrm>
        </p:spPr>
        <p:txBody>
          <a:bodyPr anchor="b">
            <a:normAutofit/>
          </a:bodyPr>
          <a:lstStyle>
            <a:lvl1pPr algn="l">
              <a:defRPr sz="3413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1673" y="1325670"/>
            <a:ext cx="12464504" cy="450129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837" y="7537213"/>
            <a:ext cx="14416176" cy="702168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0739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839" y="866989"/>
            <a:ext cx="14416176" cy="4443305"/>
          </a:xfrm>
        </p:spPr>
        <p:txBody>
          <a:bodyPr anchor="ctr">
            <a:normAutofit/>
          </a:bodyPr>
          <a:lstStyle>
            <a:lvl1pPr algn="l">
              <a:defRPr sz="4551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836" y="6177280"/>
            <a:ext cx="14416178" cy="2059093"/>
          </a:xfrm>
        </p:spPr>
        <p:txBody>
          <a:bodyPr anchor="ctr">
            <a:normAutofit/>
          </a:bodyPr>
          <a:lstStyle>
            <a:lvl1pPr marL="0" indent="0" algn="l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063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567632" y="3901440"/>
            <a:ext cx="86741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775" y="1170968"/>
            <a:ext cx="86741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914" y="866989"/>
            <a:ext cx="13589422" cy="3901439"/>
          </a:xfrm>
        </p:spPr>
        <p:txBody>
          <a:bodyPr anchor="ctr">
            <a:normAutofit/>
          </a:bodyPr>
          <a:lstStyle>
            <a:lvl1pPr algn="l">
              <a:defRPr sz="4551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62184" y="4768427"/>
            <a:ext cx="13288881" cy="541867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206" y="6177280"/>
            <a:ext cx="14445972" cy="2059093"/>
          </a:xfrm>
        </p:spPr>
        <p:txBody>
          <a:bodyPr anchor="ctr">
            <a:normAutofit/>
          </a:bodyPr>
          <a:lstStyle>
            <a:lvl1pPr marL="0" indent="0" algn="l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2727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840" y="4705537"/>
            <a:ext cx="14416173" cy="2088960"/>
          </a:xfrm>
        </p:spPr>
        <p:txBody>
          <a:bodyPr anchor="b">
            <a:normAutofit/>
          </a:bodyPr>
          <a:lstStyle>
            <a:lvl1pPr algn="l">
              <a:defRPr sz="4551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838" y="6794497"/>
            <a:ext cx="14416175" cy="1223680"/>
          </a:xfrm>
        </p:spPr>
        <p:txBody>
          <a:bodyPr anchor="t">
            <a:normAutofit/>
          </a:bodyPr>
          <a:lstStyle>
            <a:lvl1pPr marL="0" indent="0" algn="l">
              <a:buNone/>
              <a:defRPr sz="2844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640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567632" y="3901440"/>
            <a:ext cx="86741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4775" y="1170968"/>
            <a:ext cx="867410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411914" y="866989"/>
            <a:ext cx="13589422" cy="3901439"/>
          </a:xfrm>
        </p:spPr>
        <p:txBody>
          <a:bodyPr anchor="ctr">
            <a:normAutofit/>
          </a:bodyPr>
          <a:lstStyle>
            <a:lvl1pPr algn="l">
              <a:defRPr sz="4551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75836" y="5527040"/>
            <a:ext cx="14421881" cy="126435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413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835" y="6791395"/>
            <a:ext cx="14421881" cy="1444978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30314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839" y="866989"/>
            <a:ext cx="14416176" cy="390143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75838" y="4985173"/>
            <a:ext cx="14416178" cy="119210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982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836" y="6177280"/>
            <a:ext cx="14416178" cy="2059093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37797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75839" y="866988"/>
            <a:ext cx="14416173" cy="207113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299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320573" y="866986"/>
            <a:ext cx="3071440" cy="73693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5836" y="866987"/>
            <a:ext cx="11144448" cy="7369387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34699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>
            <a:spLocks noGrp="1"/>
          </p:cNvSpPr>
          <p:nvPr>
            <p:ph type="title"/>
          </p:nvPr>
        </p:nvSpPr>
        <p:spPr>
          <a:xfrm>
            <a:off x="15151100" y="23876"/>
            <a:ext cx="1764030" cy="9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ftr" idx="11"/>
          </p:nvPr>
        </p:nvSpPr>
        <p:spPr>
          <a:xfrm>
            <a:off x="5898388" y="9070848"/>
            <a:ext cx="555142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dt" idx="10"/>
          </p:nvPr>
        </p:nvSpPr>
        <p:spPr>
          <a:xfrm>
            <a:off x="867410" y="9070848"/>
            <a:ext cx="399008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sldNum" idx="12"/>
          </p:nvPr>
        </p:nvSpPr>
        <p:spPr>
          <a:xfrm>
            <a:off x="12490704" y="9070848"/>
            <a:ext cx="399008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044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35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837" y="4705537"/>
            <a:ext cx="14416176" cy="2088960"/>
          </a:xfrm>
        </p:spPr>
        <p:txBody>
          <a:bodyPr anchor="b"/>
          <a:lstStyle>
            <a:lvl1pPr algn="l">
              <a:defRPr sz="5689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835" y="6794497"/>
            <a:ext cx="14416178" cy="1223680"/>
          </a:xfrm>
        </p:spPr>
        <p:txBody>
          <a:bodyPr anchor="t">
            <a:normAutofit/>
          </a:bodyPr>
          <a:lstStyle>
            <a:lvl1pPr marL="0" indent="0" algn="l">
              <a:buNone/>
              <a:defRPr sz="2844" cap="all">
                <a:solidFill>
                  <a:schemeClr val="tx1"/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98941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5839" y="3046496"/>
            <a:ext cx="7107944" cy="518987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84072" y="3046496"/>
            <a:ext cx="7107941" cy="518987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5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451" y="3154868"/>
            <a:ext cx="6700591" cy="819573"/>
          </a:xfrm>
        </p:spPr>
        <p:txBody>
          <a:bodyPr anchor="b">
            <a:noAutofit/>
          </a:bodyPr>
          <a:lstStyle>
            <a:lvl1pPr marL="0" indent="0">
              <a:buNone/>
              <a:defRPr sz="3982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5838" y="4082064"/>
            <a:ext cx="7110205" cy="415430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74105" y="3166910"/>
            <a:ext cx="6720169" cy="819573"/>
          </a:xfrm>
        </p:spPr>
        <p:txBody>
          <a:bodyPr anchor="b">
            <a:noAutofit/>
          </a:bodyPr>
          <a:lstStyle>
            <a:lvl1pPr marL="0" indent="0">
              <a:buNone/>
              <a:defRPr sz="3982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86331" y="4082064"/>
            <a:ext cx="7107944" cy="415430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244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43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837" y="2950162"/>
            <a:ext cx="5237593" cy="1950720"/>
          </a:xfrm>
        </p:spPr>
        <p:txBody>
          <a:bodyPr anchor="b">
            <a:normAutofit/>
          </a:bodyPr>
          <a:lstStyle>
            <a:lvl1pPr algn="l">
              <a:defRPr sz="3413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4003" y="866988"/>
            <a:ext cx="8778010" cy="7369387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837" y="4900882"/>
            <a:ext cx="5237593" cy="2600960"/>
          </a:xfrm>
        </p:spPr>
        <p:txBody>
          <a:bodyPr anchor="t">
            <a:normAutofit/>
          </a:bodyPr>
          <a:lstStyle>
            <a:lvl1pPr marL="0" indent="0">
              <a:buNone/>
              <a:defRPr sz="2276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07678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7343682" cy="9751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837" y="2275840"/>
            <a:ext cx="8771787" cy="1950720"/>
          </a:xfrm>
        </p:spPr>
        <p:txBody>
          <a:bodyPr anchor="b">
            <a:normAutofit/>
          </a:bodyPr>
          <a:lstStyle>
            <a:lvl1pPr algn="l">
              <a:defRPr sz="3982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23460" y="1300480"/>
            <a:ext cx="4668553" cy="65024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5837" y="4226560"/>
            <a:ext cx="8771787" cy="2600960"/>
          </a:xfrm>
        </p:spPr>
        <p:txBody>
          <a:bodyPr anchor="t">
            <a:normAutofit/>
          </a:bodyPr>
          <a:lstStyle>
            <a:lvl1pPr marL="0" indent="0">
              <a:buNone/>
              <a:defRPr sz="2560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1734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5839" y="866988"/>
            <a:ext cx="14416173" cy="207113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5839" y="3046496"/>
            <a:ext cx="14416173" cy="5189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22371" y="8349263"/>
            <a:ext cx="2276951" cy="537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5837" y="8349263"/>
            <a:ext cx="11138106" cy="537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607748" y="8349263"/>
            <a:ext cx="784265" cy="537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27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50" r:id="rId18"/>
  </p:sldLayoutIdLst>
  <p:hf sldNum="0" hdr="0" ftr="0" dt="0"/>
  <p:txStyles>
    <p:titleStyle>
      <a:lvl1pPr algn="l" defTabSz="650230" rtl="0" eaLnBrk="1" latinLnBrk="0" hangingPunct="1">
        <a:spcBef>
          <a:spcPct val="0"/>
        </a:spcBef>
        <a:buNone/>
        <a:defRPr sz="51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06394" indent="-406394" algn="l" defTabSz="650230" rtl="0" eaLnBrk="1" latinLnBrk="0" hangingPunct="1">
        <a:spcBef>
          <a:spcPts val="0"/>
        </a:spcBef>
        <a:spcAft>
          <a:spcPts val="1422"/>
        </a:spcAft>
        <a:buClr>
          <a:schemeClr val="tx1"/>
        </a:buClr>
        <a:buSzPct val="100000"/>
        <a:buFont typeface="Arial"/>
        <a:buChar char="•"/>
        <a:defRPr sz="25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ts val="0"/>
        </a:spcBef>
        <a:spcAft>
          <a:spcPts val="1422"/>
        </a:spcAft>
        <a:buClr>
          <a:schemeClr val="tx1"/>
        </a:buClr>
        <a:buSzPct val="100000"/>
        <a:buFont typeface="Arial"/>
        <a:buChar char="•"/>
        <a:defRPr sz="2276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06853" indent="-406394" algn="l" defTabSz="650230" rtl="0" eaLnBrk="1" latinLnBrk="0" hangingPunct="1">
        <a:spcBef>
          <a:spcPts val="0"/>
        </a:spcBef>
        <a:spcAft>
          <a:spcPts val="1422"/>
        </a:spcAft>
        <a:buClr>
          <a:schemeClr val="tx1"/>
        </a:buClr>
        <a:buSzPct val="100000"/>
        <a:buFont typeface="Arial"/>
        <a:buChar char="•"/>
        <a:defRPr sz="1991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194526" indent="-243836" algn="l" defTabSz="650230" rtl="0" eaLnBrk="1" latinLnBrk="0" hangingPunct="1">
        <a:spcBef>
          <a:spcPts val="0"/>
        </a:spcBef>
        <a:spcAft>
          <a:spcPts val="1422"/>
        </a:spcAft>
        <a:buClr>
          <a:schemeClr val="tx1"/>
        </a:buClr>
        <a:buSzPct val="100000"/>
        <a:buFont typeface="Arial"/>
        <a:buChar char="•"/>
        <a:defRPr sz="170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844756" indent="-243836" algn="l" defTabSz="650230" rtl="0" eaLnBrk="1" latinLnBrk="0" hangingPunct="1">
        <a:spcBef>
          <a:spcPts val="0"/>
        </a:spcBef>
        <a:spcAft>
          <a:spcPts val="1422"/>
        </a:spcAft>
        <a:buClr>
          <a:schemeClr val="tx1"/>
        </a:buClr>
        <a:buSzPct val="100000"/>
        <a:buFont typeface="Arial"/>
        <a:buChar char="•"/>
        <a:defRPr sz="170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ts val="0"/>
        </a:spcBef>
        <a:spcAft>
          <a:spcPts val="1422"/>
        </a:spcAft>
        <a:buClr>
          <a:schemeClr val="tx1"/>
        </a:buClr>
        <a:buSzPct val="100000"/>
        <a:buFont typeface="Arial"/>
        <a:buChar char="•"/>
        <a:defRPr sz="170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ts val="0"/>
        </a:spcBef>
        <a:spcAft>
          <a:spcPts val="1422"/>
        </a:spcAft>
        <a:buClr>
          <a:schemeClr val="tx1"/>
        </a:buClr>
        <a:buSzPct val="100000"/>
        <a:buFont typeface="Arial"/>
        <a:buChar char="•"/>
        <a:defRPr sz="170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ts val="0"/>
        </a:spcBef>
        <a:spcAft>
          <a:spcPts val="1422"/>
        </a:spcAft>
        <a:buClr>
          <a:schemeClr val="tx1"/>
        </a:buClr>
        <a:buSzPct val="100000"/>
        <a:buFont typeface="Arial"/>
        <a:buChar char="•"/>
        <a:defRPr sz="170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ts val="0"/>
        </a:spcBef>
        <a:spcAft>
          <a:spcPts val="1422"/>
        </a:spcAft>
        <a:buClr>
          <a:schemeClr val="tx1"/>
        </a:buClr>
        <a:buSzPct val="100000"/>
        <a:buFont typeface="Arial"/>
        <a:buChar char="•"/>
        <a:defRPr sz="1707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com.dutyguy.twa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6.png"/><Relationship Id="rId7" Type="http://schemas.openxmlformats.org/officeDocument/2006/relationships/hyperlink" Target="https://play.google.com/store/apps/details?id=com.lata1&amp;hl=en_IN&amp;gl=U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.apple.com/in/app/imsafenow/id1526458353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6.png"/><Relationship Id="rId7" Type="http://schemas.openxmlformats.org/officeDocument/2006/relationships/hyperlink" Target="https://play.google.com/store/apps/details?id=com.themancompany&amp;hl=e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.apple.com/in/app/the-man-company/id1634167429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50.png"/><Relationship Id="rId4" Type="http://schemas.openxmlformats.org/officeDocument/2006/relationships/image" Target="../media/image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6.png"/><Relationship Id="rId7" Type="http://schemas.openxmlformats.org/officeDocument/2006/relationships/hyperlink" Target="https://play.google.com/store/apps/details?id=com.bayer.bcs.bayer.CapSealAdvanced&amp;hl=e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.apple.com/us/app/bayer-cropscience-seal-scan/id1073106068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6.png"/><Relationship Id="rId7" Type="http://schemas.openxmlformats.org/officeDocument/2006/relationships/hyperlink" Target="https://play.google.com/store/apps/details?id=com.perchcreek.empirereportapp&amp;hl=en_I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.apple.com/in/app/empire-report-app/id1548705748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55.png"/><Relationship Id="rId4" Type="http://schemas.openxmlformats.org/officeDocument/2006/relationships/image" Target="../media/image4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skycap.petroldiesel.fuelprice&amp;hl=en_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com.skycap.augustinemusic&amp;hl=en_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6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info.quotegen.quotes&amp;hl=en_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6.png"/><Relationship Id="rId7" Type="http://schemas.openxmlformats.org/officeDocument/2006/relationships/hyperlink" Target="https://play.google.com/store/apps/details?id=com.farista.custom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.apple.com/in/app/farista/id6744963715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67.png"/><Relationship Id="rId4" Type="http://schemas.openxmlformats.org/officeDocument/2006/relationships/image" Target="../media/image4.png"/><Relationship Id="rId9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6.png"/><Relationship Id="rId7" Type="http://schemas.openxmlformats.org/officeDocument/2006/relationships/hyperlink" Target="https://play.google.com/store/apps/details?id=com.farista.delive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.apple.com/in/app/farista-restaurant-partner/id6743747041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70.png"/><Relationship Id="rId4" Type="http://schemas.openxmlformats.org/officeDocument/2006/relationships/image" Target="../media/image4.png"/><Relationship Id="rId9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jp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com.sesolutions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26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in.inbook.app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6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in.co.skycap.denhanInventory.denhan&amp;hl=en_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26.png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10" Type="http://schemas.openxmlformats.org/officeDocument/2006/relationships/image" Target="../media/image5.png"/><Relationship Id="rId4" Type="http://schemas.openxmlformats.org/officeDocument/2006/relationships/image" Target="../media/image80.png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image" Target="../media/image26.png"/><Relationship Id="rId7" Type="http://schemas.openxmlformats.org/officeDocument/2006/relationships/image" Target="../media/image88.jp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4.png"/><Relationship Id="rId5" Type="http://schemas.openxmlformats.org/officeDocument/2006/relationships/image" Target="../media/image86.jpg"/><Relationship Id="rId10" Type="http://schemas.openxmlformats.org/officeDocument/2006/relationships/image" Target="../media/image91.jpg"/><Relationship Id="rId4" Type="http://schemas.openxmlformats.org/officeDocument/2006/relationships/image" Target="../media/image85.png"/><Relationship Id="rId9" Type="http://schemas.openxmlformats.org/officeDocument/2006/relationships/image" Target="../media/image9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99.jpg"/><Relationship Id="rId3" Type="http://schemas.openxmlformats.org/officeDocument/2006/relationships/image" Target="../media/image92.png"/><Relationship Id="rId7" Type="http://schemas.openxmlformats.org/officeDocument/2006/relationships/image" Target="../media/image5.png"/><Relationship Id="rId12" Type="http://schemas.openxmlformats.org/officeDocument/2006/relationships/image" Target="../media/image98.png"/><Relationship Id="rId17" Type="http://schemas.openxmlformats.org/officeDocument/2006/relationships/image" Target="../media/image103.jp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7.jpg"/><Relationship Id="rId5" Type="http://schemas.openxmlformats.org/officeDocument/2006/relationships/image" Target="../media/image94.jpg"/><Relationship Id="rId15" Type="http://schemas.openxmlformats.org/officeDocument/2006/relationships/image" Target="../media/image101.jpg"/><Relationship Id="rId10" Type="http://schemas.openxmlformats.org/officeDocument/2006/relationships/image" Target="../media/image96.jpg"/><Relationship Id="rId4" Type="http://schemas.openxmlformats.org/officeDocument/2006/relationships/image" Target="../media/image93.jpg"/><Relationship Id="rId9" Type="http://schemas.openxmlformats.org/officeDocument/2006/relationships/image" Target="../media/image95.png"/><Relationship Id="rId14" Type="http://schemas.openxmlformats.org/officeDocument/2006/relationships/image" Target="../media/image10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26.png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09.jpg"/><Relationship Id="rId10" Type="http://schemas.openxmlformats.org/officeDocument/2006/relationships/image" Target="../media/image5.png"/><Relationship Id="rId4" Type="http://schemas.openxmlformats.org/officeDocument/2006/relationships/image" Target="../media/image80.png"/><Relationship Id="rId9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3" Type="http://schemas.openxmlformats.org/officeDocument/2006/relationships/image" Target="../media/image26.png"/><Relationship Id="rId7" Type="http://schemas.openxmlformats.org/officeDocument/2006/relationships/image" Target="../media/image11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15.jpg"/><Relationship Id="rId10" Type="http://schemas.openxmlformats.org/officeDocument/2006/relationships/image" Target="../media/image5.png"/><Relationship Id="rId4" Type="http://schemas.openxmlformats.org/officeDocument/2006/relationships/image" Target="../media/image80.png"/><Relationship Id="rId9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3" Type="http://schemas.openxmlformats.org/officeDocument/2006/relationships/image" Target="../media/image26.png"/><Relationship Id="rId7" Type="http://schemas.openxmlformats.org/officeDocument/2006/relationships/image" Target="../media/image12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119.jpg"/><Relationship Id="rId10" Type="http://schemas.openxmlformats.org/officeDocument/2006/relationships/image" Target="../media/image5.png"/><Relationship Id="rId4" Type="http://schemas.openxmlformats.org/officeDocument/2006/relationships/image" Target="../media/image118.png"/><Relationship Id="rId9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3" Type="http://schemas.openxmlformats.org/officeDocument/2006/relationships/image" Target="../media/image26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10" Type="http://schemas.openxmlformats.org/officeDocument/2006/relationships/image" Target="../media/image5.png"/><Relationship Id="rId4" Type="http://schemas.openxmlformats.org/officeDocument/2006/relationships/image" Target="../media/image80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com.connectinghearts&amp;hl=en_IN&amp;pli=1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6.png"/><Relationship Id="rId7" Type="http://schemas.openxmlformats.org/officeDocument/2006/relationships/hyperlink" Target="https://play.google.com/store/apps/details?id=com.UnitedFor.Her&amp;pcampaignid=web_sha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.apple.com/in/app/united-we-care/id1501325167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apps/details?id=com.decode.cx&amp;hl=en_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ay.google.com/store/search?q=qatalyst&amp;c=apps&amp;hl=en_IN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hyperlink" Target="https://play.google.com/store/apps/details?id=com.vryno.crm&amp;hl=en_I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s.apple.com/in/app/vryno/id6449392932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7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227" name="Google Shape;227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9" name="Google Shape;229;p7"/>
          <p:cNvGrpSpPr/>
          <p:nvPr/>
        </p:nvGrpSpPr>
        <p:grpSpPr>
          <a:xfrm>
            <a:off x="11638024" y="3301744"/>
            <a:ext cx="5372100" cy="1469390"/>
            <a:chOff x="11638024" y="3301744"/>
            <a:chExt cx="5372100" cy="1469390"/>
          </a:xfrm>
        </p:grpSpPr>
        <p:sp>
          <p:nvSpPr>
            <p:cNvPr id="230" name="Google Shape;230;p7"/>
            <p:cNvSpPr/>
            <p:nvPr/>
          </p:nvSpPr>
          <p:spPr>
            <a:xfrm>
              <a:off x="11638024" y="3301744"/>
              <a:ext cx="5372100" cy="1469390"/>
            </a:xfrm>
            <a:custGeom>
              <a:avLst/>
              <a:gdLst/>
              <a:ahLst/>
              <a:cxnLst/>
              <a:rect l="l" t="t" r="r" b="b"/>
              <a:pathLst>
                <a:path w="5372100" h="1469389" extrusionOk="0">
                  <a:moveTo>
                    <a:pt x="5372099" y="0"/>
                  </a:moveTo>
                  <a:lnTo>
                    <a:pt x="0" y="0"/>
                  </a:lnTo>
                  <a:lnTo>
                    <a:pt x="0" y="1469137"/>
                  </a:lnTo>
                  <a:lnTo>
                    <a:pt x="5372099" y="1469137"/>
                  </a:lnTo>
                  <a:lnTo>
                    <a:pt x="5372099" y="0"/>
                  </a:lnTo>
                  <a:close/>
                </a:path>
              </a:pathLst>
            </a:custGeom>
            <a:solidFill>
              <a:srgbClr val="CCD3BD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11638024" y="3301744"/>
              <a:ext cx="5372100" cy="1469390"/>
            </a:xfrm>
            <a:custGeom>
              <a:avLst/>
              <a:gdLst/>
              <a:ahLst/>
              <a:cxnLst/>
              <a:rect l="l" t="t" r="r" b="b"/>
              <a:pathLst>
                <a:path w="5372100" h="1469389" extrusionOk="0">
                  <a:moveTo>
                    <a:pt x="0" y="0"/>
                  </a:moveTo>
                  <a:lnTo>
                    <a:pt x="5372100" y="0"/>
                  </a:lnTo>
                  <a:lnTo>
                    <a:pt x="5372100" y="1469137"/>
                  </a:lnTo>
                  <a:lnTo>
                    <a:pt x="0" y="14691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900" cap="flat" cmpd="sng">
              <a:solidFill>
                <a:srgbClr val="CCD3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7"/>
          <p:cNvSpPr txBox="1"/>
          <p:nvPr/>
        </p:nvSpPr>
        <p:spPr>
          <a:xfrm>
            <a:off x="760870" y="549150"/>
            <a:ext cx="38274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Verdana"/>
                <a:ea typeface="Verdana"/>
                <a:cs typeface="Verdana"/>
                <a:sym typeface="Verdana"/>
              </a:rPr>
              <a:t>Industries</a:t>
            </a:r>
            <a:endParaRPr sz="40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11650977" y="3863340"/>
            <a:ext cx="534670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9080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Verdana"/>
                <a:ea typeface="Verdana"/>
                <a:cs typeface="Verdana"/>
                <a:sym typeface="Verdana"/>
              </a:rPr>
              <a:t>Education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4" name="Google Shape;23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015216" y="3646932"/>
            <a:ext cx="966215" cy="966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7"/>
          <p:cNvGrpSpPr/>
          <p:nvPr/>
        </p:nvGrpSpPr>
        <p:grpSpPr>
          <a:xfrm>
            <a:off x="6012940" y="3306318"/>
            <a:ext cx="5372100" cy="1469390"/>
            <a:chOff x="6012940" y="3306318"/>
            <a:chExt cx="5372100" cy="1469390"/>
          </a:xfrm>
        </p:grpSpPr>
        <p:sp>
          <p:nvSpPr>
            <p:cNvPr id="236" name="Google Shape;236;p7"/>
            <p:cNvSpPr/>
            <p:nvPr/>
          </p:nvSpPr>
          <p:spPr>
            <a:xfrm>
              <a:off x="6012940" y="3306318"/>
              <a:ext cx="5372100" cy="1469390"/>
            </a:xfrm>
            <a:custGeom>
              <a:avLst/>
              <a:gdLst/>
              <a:ahLst/>
              <a:cxnLst/>
              <a:rect l="l" t="t" r="r" b="b"/>
              <a:pathLst>
                <a:path w="5372100" h="1469389" extrusionOk="0">
                  <a:moveTo>
                    <a:pt x="5372100" y="0"/>
                  </a:moveTo>
                  <a:lnTo>
                    <a:pt x="0" y="0"/>
                  </a:lnTo>
                  <a:lnTo>
                    <a:pt x="0" y="1469137"/>
                  </a:lnTo>
                  <a:lnTo>
                    <a:pt x="5372100" y="1469137"/>
                  </a:lnTo>
                  <a:lnTo>
                    <a:pt x="5372100" y="0"/>
                  </a:lnTo>
                  <a:close/>
                </a:path>
              </a:pathLst>
            </a:custGeom>
            <a:solidFill>
              <a:srgbClr val="0094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6012940" y="3306318"/>
              <a:ext cx="5372100" cy="1469390"/>
            </a:xfrm>
            <a:custGeom>
              <a:avLst/>
              <a:gdLst/>
              <a:ahLst/>
              <a:cxnLst/>
              <a:rect l="l" t="t" r="r" b="b"/>
              <a:pathLst>
                <a:path w="5372100" h="1469389" extrusionOk="0">
                  <a:moveTo>
                    <a:pt x="0" y="0"/>
                  </a:moveTo>
                  <a:lnTo>
                    <a:pt x="5372100" y="0"/>
                  </a:lnTo>
                  <a:lnTo>
                    <a:pt x="5372100" y="1469137"/>
                  </a:lnTo>
                  <a:lnTo>
                    <a:pt x="0" y="14691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900" cap="flat" cmpd="sng">
              <a:solidFill>
                <a:srgbClr val="0094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" name="Google Shape;238;p7"/>
          <p:cNvSpPr txBox="1"/>
          <p:nvPr/>
        </p:nvSpPr>
        <p:spPr>
          <a:xfrm>
            <a:off x="6025900" y="3541270"/>
            <a:ext cx="53466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73482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Financial Services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9" name="Google Shape;23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15100" y="3621022"/>
            <a:ext cx="679702" cy="879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7"/>
          <p:cNvGrpSpPr/>
          <p:nvPr/>
        </p:nvGrpSpPr>
        <p:grpSpPr>
          <a:xfrm>
            <a:off x="380238" y="1613154"/>
            <a:ext cx="5370830" cy="1469390"/>
            <a:chOff x="380238" y="1613154"/>
            <a:chExt cx="5370830" cy="1469390"/>
          </a:xfrm>
        </p:grpSpPr>
        <p:sp>
          <p:nvSpPr>
            <p:cNvPr id="241" name="Google Shape;241;p7"/>
            <p:cNvSpPr/>
            <p:nvPr/>
          </p:nvSpPr>
          <p:spPr>
            <a:xfrm>
              <a:off x="380238" y="1613154"/>
              <a:ext cx="5370830" cy="1469390"/>
            </a:xfrm>
            <a:custGeom>
              <a:avLst/>
              <a:gdLst/>
              <a:ahLst/>
              <a:cxnLst/>
              <a:rect l="l" t="t" r="r" b="b"/>
              <a:pathLst>
                <a:path w="5370830" h="1469389" extrusionOk="0">
                  <a:moveTo>
                    <a:pt x="5370576" y="0"/>
                  </a:moveTo>
                  <a:lnTo>
                    <a:pt x="0" y="0"/>
                  </a:lnTo>
                  <a:lnTo>
                    <a:pt x="0" y="1469137"/>
                  </a:lnTo>
                  <a:lnTo>
                    <a:pt x="5370576" y="1469137"/>
                  </a:lnTo>
                  <a:lnTo>
                    <a:pt x="5370576" y="0"/>
                  </a:lnTo>
                  <a:close/>
                </a:path>
              </a:pathLst>
            </a:custGeom>
            <a:solidFill>
              <a:srgbClr val="9F93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380238" y="1613154"/>
              <a:ext cx="5370830" cy="1469390"/>
            </a:xfrm>
            <a:custGeom>
              <a:avLst/>
              <a:gdLst/>
              <a:ahLst/>
              <a:cxnLst/>
              <a:rect l="l" t="t" r="r" b="b"/>
              <a:pathLst>
                <a:path w="5370830" h="1469389" extrusionOk="0">
                  <a:moveTo>
                    <a:pt x="0" y="0"/>
                  </a:moveTo>
                  <a:lnTo>
                    <a:pt x="5370576" y="0"/>
                  </a:lnTo>
                  <a:lnTo>
                    <a:pt x="5370576" y="1469137"/>
                  </a:lnTo>
                  <a:lnTo>
                    <a:pt x="0" y="14691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900" cap="flat" cmpd="sng">
              <a:solidFill>
                <a:srgbClr val="9F93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7"/>
          <p:cNvSpPr txBox="1"/>
          <p:nvPr/>
        </p:nvSpPr>
        <p:spPr>
          <a:xfrm>
            <a:off x="393191" y="2186940"/>
            <a:ext cx="534479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191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Public Sector</a:t>
            </a:r>
            <a:endParaRPr sz="32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4" name="Google Shape;244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8576" y="1909572"/>
            <a:ext cx="917448" cy="879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7"/>
          <p:cNvGrpSpPr/>
          <p:nvPr/>
        </p:nvGrpSpPr>
        <p:grpSpPr>
          <a:xfrm>
            <a:off x="11638024" y="1608582"/>
            <a:ext cx="5372100" cy="1469390"/>
            <a:chOff x="11638024" y="1608582"/>
            <a:chExt cx="5372100" cy="1469390"/>
          </a:xfrm>
        </p:grpSpPr>
        <p:sp>
          <p:nvSpPr>
            <p:cNvPr id="246" name="Google Shape;246;p7"/>
            <p:cNvSpPr/>
            <p:nvPr/>
          </p:nvSpPr>
          <p:spPr>
            <a:xfrm>
              <a:off x="11638024" y="1608582"/>
              <a:ext cx="5372100" cy="1469390"/>
            </a:xfrm>
            <a:custGeom>
              <a:avLst/>
              <a:gdLst/>
              <a:ahLst/>
              <a:cxnLst/>
              <a:rect l="l" t="t" r="r" b="b"/>
              <a:pathLst>
                <a:path w="5372100" h="1469389" extrusionOk="0">
                  <a:moveTo>
                    <a:pt x="5372099" y="0"/>
                  </a:moveTo>
                  <a:lnTo>
                    <a:pt x="0" y="0"/>
                  </a:lnTo>
                  <a:lnTo>
                    <a:pt x="0" y="1469135"/>
                  </a:lnTo>
                  <a:lnTo>
                    <a:pt x="5372099" y="1469135"/>
                  </a:lnTo>
                  <a:lnTo>
                    <a:pt x="5372099" y="0"/>
                  </a:lnTo>
                  <a:close/>
                </a:path>
              </a:pathLst>
            </a:custGeom>
            <a:solidFill>
              <a:srgbClr val="6455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11638024" y="1608582"/>
              <a:ext cx="5372100" cy="1469390"/>
            </a:xfrm>
            <a:custGeom>
              <a:avLst/>
              <a:gdLst/>
              <a:ahLst/>
              <a:cxnLst/>
              <a:rect l="l" t="t" r="r" b="b"/>
              <a:pathLst>
                <a:path w="5372100" h="1469389" extrusionOk="0">
                  <a:moveTo>
                    <a:pt x="0" y="0"/>
                  </a:moveTo>
                  <a:lnTo>
                    <a:pt x="5372100" y="0"/>
                  </a:lnTo>
                  <a:lnTo>
                    <a:pt x="5372100" y="1469136"/>
                  </a:lnTo>
                  <a:lnTo>
                    <a:pt x="0" y="14691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900" cap="flat" cmpd="sng">
              <a:solidFill>
                <a:srgbClr val="6455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7"/>
          <p:cNvSpPr txBox="1"/>
          <p:nvPr/>
        </p:nvSpPr>
        <p:spPr>
          <a:xfrm>
            <a:off x="11650978" y="2168652"/>
            <a:ext cx="534670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88582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Retail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9" name="Google Shape;249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05716" y="2104644"/>
            <a:ext cx="725424" cy="6659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7"/>
          <p:cNvGrpSpPr/>
          <p:nvPr/>
        </p:nvGrpSpPr>
        <p:grpSpPr>
          <a:xfrm>
            <a:off x="380238" y="3313938"/>
            <a:ext cx="5370830" cy="1468120"/>
            <a:chOff x="380238" y="3313938"/>
            <a:chExt cx="5370830" cy="1468120"/>
          </a:xfrm>
        </p:grpSpPr>
        <p:sp>
          <p:nvSpPr>
            <p:cNvPr id="251" name="Google Shape;251;p7"/>
            <p:cNvSpPr/>
            <p:nvPr/>
          </p:nvSpPr>
          <p:spPr>
            <a:xfrm>
              <a:off x="380238" y="3313938"/>
              <a:ext cx="5370830" cy="1468120"/>
            </a:xfrm>
            <a:custGeom>
              <a:avLst/>
              <a:gdLst/>
              <a:ahLst/>
              <a:cxnLst/>
              <a:rect l="l" t="t" r="r" b="b"/>
              <a:pathLst>
                <a:path w="5370830" h="1468120" extrusionOk="0">
                  <a:moveTo>
                    <a:pt x="5370576" y="0"/>
                  </a:moveTo>
                  <a:lnTo>
                    <a:pt x="0" y="0"/>
                  </a:lnTo>
                  <a:lnTo>
                    <a:pt x="0" y="1467612"/>
                  </a:lnTo>
                  <a:lnTo>
                    <a:pt x="5370576" y="1467612"/>
                  </a:lnTo>
                  <a:lnTo>
                    <a:pt x="5370576" y="0"/>
                  </a:lnTo>
                  <a:close/>
                </a:path>
              </a:pathLst>
            </a:custGeom>
            <a:solidFill>
              <a:srgbClr val="41414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380238" y="3313938"/>
              <a:ext cx="5370830" cy="1468120"/>
            </a:xfrm>
            <a:custGeom>
              <a:avLst/>
              <a:gdLst/>
              <a:ahLst/>
              <a:cxnLst/>
              <a:rect l="l" t="t" r="r" b="b"/>
              <a:pathLst>
                <a:path w="5370830" h="1468120" extrusionOk="0">
                  <a:moveTo>
                    <a:pt x="0" y="0"/>
                  </a:moveTo>
                  <a:lnTo>
                    <a:pt x="5370576" y="0"/>
                  </a:lnTo>
                  <a:lnTo>
                    <a:pt x="5370576" y="1467612"/>
                  </a:lnTo>
                  <a:lnTo>
                    <a:pt x="0" y="14676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900" cap="flat" cmpd="sng">
              <a:solidFill>
                <a:srgbClr val="4141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7"/>
          <p:cNvSpPr txBox="1"/>
          <p:nvPr/>
        </p:nvSpPr>
        <p:spPr>
          <a:xfrm>
            <a:off x="393191" y="3887723"/>
            <a:ext cx="534479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1658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Transportation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4" name="Google Shape;254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9326" y="3759708"/>
            <a:ext cx="1045462" cy="6766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7"/>
          <p:cNvGrpSpPr/>
          <p:nvPr/>
        </p:nvGrpSpPr>
        <p:grpSpPr>
          <a:xfrm>
            <a:off x="6009894" y="1608582"/>
            <a:ext cx="5370830" cy="1469390"/>
            <a:chOff x="6009894" y="1608582"/>
            <a:chExt cx="5370830" cy="1469390"/>
          </a:xfrm>
        </p:grpSpPr>
        <p:sp>
          <p:nvSpPr>
            <p:cNvPr id="256" name="Google Shape;256;p7"/>
            <p:cNvSpPr/>
            <p:nvPr/>
          </p:nvSpPr>
          <p:spPr>
            <a:xfrm>
              <a:off x="6009894" y="1608582"/>
              <a:ext cx="5370830" cy="1469390"/>
            </a:xfrm>
            <a:custGeom>
              <a:avLst/>
              <a:gdLst/>
              <a:ahLst/>
              <a:cxnLst/>
              <a:rect l="l" t="t" r="r" b="b"/>
              <a:pathLst>
                <a:path w="5370830" h="1469389" extrusionOk="0">
                  <a:moveTo>
                    <a:pt x="5370576" y="0"/>
                  </a:moveTo>
                  <a:lnTo>
                    <a:pt x="0" y="0"/>
                  </a:lnTo>
                  <a:lnTo>
                    <a:pt x="0" y="1469135"/>
                  </a:lnTo>
                  <a:lnTo>
                    <a:pt x="5370576" y="1469135"/>
                  </a:lnTo>
                  <a:lnTo>
                    <a:pt x="5370576" y="0"/>
                  </a:lnTo>
                  <a:close/>
                </a:path>
              </a:pathLst>
            </a:custGeom>
            <a:solidFill>
              <a:srgbClr val="6492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6009894" y="1608582"/>
              <a:ext cx="5370830" cy="1469390"/>
            </a:xfrm>
            <a:custGeom>
              <a:avLst/>
              <a:gdLst/>
              <a:ahLst/>
              <a:cxnLst/>
              <a:rect l="l" t="t" r="r" b="b"/>
              <a:pathLst>
                <a:path w="5370830" h="1469389" extrusionOk="0">
                  <a:moveTo>
                    <a:pt x="0" y="0"/>
                  </a:moveTo>
                  <a:lnTo>
                    <a:pt x="5370576" y="0"/>
                  </a:lnTo>
                  <a:lnTo>
                    <a:pt x="5370576" y="1469136"/>
                  </a:lnTo>
                  <a:lnTo>
                    <a:pt x="0" y="146913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900" cap="flat" cmpd="sng">
              <a:solidFill>
                <a:srgbClr val="6492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" name="Google Shape;258;p7"/>
          <p:cNvSpPr txBox="1"/>
          <p:nvPr/>
        </p:nvSpPr>
        <p:spPr>
          <a:xfrm>
            <a:off x="6022847" y="2183892"/>
            <a:ext cx="534479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2103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Manufacturing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9" name="Google Shape;259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45352" y="1743454"/>
            <a:ext cx="1284730" cy="12847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0" name="Google Shape;260;p7"/>
          <p:cNvGrpSpPr/>
          <p:nvPr/>
        </p:nvGrpSpPr>
        <p:grpSpPr>
          <a:xfrm>
            <a:off x="6005320" y="4991862"/>
            <a:ext cx="5375275" cy="1469390"/>
            <a:chOff x="6005320" y="4991862"/>
            <a:chExt cx="5375275" cy="1469390"/>
          </a:xfrm>
        </p:grpSpPr>
        <p:sp>
          <p:nvSpPr>
            <p:cNvPr id="261" name="Google Shape;261;p7"/>
            <p:cNvSpPr/>
            <p:nvPr/>
          </p:nvSpPr>
          <p:spPr>
            <a:xfrm>
              <a:off x="6005320" y="4991862"/>
              <a:ext cx="5375275" cy="1469390"/>
            </a:xfrm>
            <a:custGeom>
              <a:avLst/>
              <a:gdLst/>
              <a:ahLst/>
              <a:cxnLst/>
              <a:rect l="l" t="t" r="r" b="b"/>
              <a:pathLst>
                <a:path w="5375275" h="1469389" extrusionOk="0">
                  <a:moveTo>
                    <a:pt x="5375147" y="0"/>
                  </a:moveTo>
                  <a:lnTo>
                    <a:pt x="0" y="0"/>
                  </a:lnTo>
                  <a:lnTo>
                    <a:pt x="0" y="1469137"/>
                  </a:lnTo>
                  <a:lnTo>
                    <a:pt x="5375147" y="1469137"/>
                  </a:lnTo>
                  <a:lnTo>
                    <a:pt x="5375147" y="0"/>
                  </a:lnTo>
                  <a:close/>
                </a:path>
              </a:pathLst>
            </a:custGeom>
            <a:solidFill>
              <a:srgbClr val="6492A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6005320" y="4991862"/>
              <a:ext cx="5375275" cy="1469390"/>
            </a:xfrm>
            <a:custGeom>
              <a:avLst/>
              <a:gdLst/>
              <a:ahLst/>
              <a:cxnLst/>
              <a:rect l="l" t="t" r="r" b="b"/>
              <a:pathLst>
                <a:path w="5375275" h="1469389" extrusionOk="0">
                  <a:moveTo>
                    <a:pt x="0" y="0"/>
                  </a:moveTo>
                  <a:lnTo>
                    <a:pt x="5375148" y="0"/>
                  </a:lnTo>
                  <a:lnTo>
                    <a:pt x="5375148" y="1469137"/>
                  </a:lnTo>
                  <a:lnTo>
                    <a:pt x="0" y="14691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900" cap="flat" cmpd="sng">
              <a:solidFill>
                <a:srgbClr val="6492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7"/>
          <p:cNvSpPr txBox="1"/>
          <p:nvPr/>
        </p:nvSpPr>
        <p:spPr>
          <a:xfrm>
            <a:off x="6018274" y="5567171"/>
            <a:ext cx="5349240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7239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Hospitality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4" name="Google Shape;264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41946" y="5352288"/>
            <a:ext cx="853439" cy="853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7"/>
          <p:cNvGrpSpPr/>
          <p:nvPr/>
        </p:nvGrpSpPr>
        <p:grpSpPr>
          <a:xfrm>
            <a:off x="11633452" y="5028438"/>
            <a:ext cx="5377180" cy="1437640"/>
            <a:chOff x="11633452" y="5028438"/>
            <a:chExt cx="5377180" cy="1437640"/>
          </a:xfrm>
        </p:grpSpPr>
        <p:sp>
          <p:nvSpPr>
            <p:cNvPr id="266" name="Google Shape;266;p7"/>
            <p:cNvSpPr/>
            <p:nvPr/>
          </p:nvSpPr>
          <p:spPr>
            <a:xfrm>
              <a:off x="11633452" y="5028438"/>
              <a:ext cx="5377180" cy="1437640"/>
            </a:xfrm>
            <a:custGeom>
              <a:avLst/>
              <a:gdLst/>
              <a:ahLst/>
              <a:cxnLst/>
              <a:rect l="l" t="t" r="r" b="b"/>
              <a:pathLst>
                <a:path w="5377180" h="1437639" extrusionOk="0">
                  <a:moveTo>
                    <a:pt x="5376671" y="0"/>
                  </a:moveTo>
                  <a:lnTo>
                    <a:pt x="0" y="0"/>
                  </a:lnTo>
                  <a:lnTo>
                    <a:pt x="0" y="1437131"/>
                  </a:lnTo>
                  <a:lnTo>
                    <a:pt x="5376671" y="1437131"/>
                  </a:lnTo>
                  <a:lnTo>
                    <a:pt x="5376671" y="0"/>
                  </a:lnTo>
                  <a:close/>
                </a:path>
              </a:pathLst>
            </a:custGeom>
            <a:solidFill>
              <a:srgbClr val="6455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1633452" y="5028438"/>
              <a:ext cx="5377180" cy="1437640"/>
            </a:xfrm>
            <a:custGeom>
              <a:avLst/>
              <a:gdLst/>
              <a:ahLst/>
              <a:cxnLst/>
              <a:rect l="l" t="t" r="r" b="b"/>
              <a:pathLst>
                <a:path w="5377180" h="1437639" extrusionOk="0">
                  <a:moveTo>
                    <a:pt x="0" y="0"/>
                  </a:moveTo>
                  <a:lnTo>
                    <a:pt x="5376672" y="0"/>
                  </a:lnTo>
                  <a:lnTo>
                    <a:pt x="5376672" y="1437132"/>
                  </a:lnTo>
                  <a:lnTo>
                    <a:pt x="0" y="143713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900" cap="flat" cmpd="sng">
              <a:solidFill>
                <a:srgbClr val="6455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7"/>
          <p:cNvSpPr txBox="1"/>
          <p:nvPr/>
        </p:nvSpPr>
        <p:spPr>
          <a:xfrm>
            <a:off x="11646406" y="5579364"/>
            <a:ext cx="535114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129539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Insurance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9" name="Google Shape;269;p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099034" y="5324854"/>
            <a:ext cx="789430" cy="877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7"/>
          <p:cNvGrpSpPr/>
          <p:nvPr/>
        </p:nvGrpSpPr>
        <p:grpSpPr>
          <a:xfrm>
            <a:off x="380238" y="5028438"/>
            <a:ext cx="5370830" cy="1468120"/>
            <a:chOff x="380238" y="5028438"/>
            <a:chExt cx="5370830" cy="1468120"/>
          </a:xfrm>
        </p:grpSpPr>
        <p:sp>
          <p:nvSpPr>
            <p:cNvPr id="271" name="Google Shape;271;p7"/>
            <p:cNvSpPr/>
            <p:nvPr/>
          </p:nvSpPr>
          <p:spPr>
            <a:xfrm>
              <a:off x="380238" y="5028438"/>
              <a:ext cx="5370830" cy="1468120"/>
            </a:xfrm>
            <a:custGeom>
              <a:avLst/>
              <a:gdLst/>
              <a:ahLst/>
              <a:cxnLst/>
              <a:rect l="l" t="t" r="r" b="b"/>
              <a:pathLst>
                <a:path w="5370830" h="1468120" extrusionOk="0">
                  <a:moveTo>
                    <a:pt x="5370576" y="0"/>
                  </a:moveTo>
                  <a:lnTo>
                    <a:pt x="0" y="0"/>
                  </a:lnTo>
                  <a:lnTo>
                    <a:pt x="0" y="1467612"/>
                  </a:lnTo>
                  <a:lnTo>
                    <a:pt x="5370576" y="1467612"/>
                  </a:lnTo>
                  <a:lnTo>
                    <a:pt x="5370576" y="0"/>
                  </a:lnTo>
                  <a:close/>
                </a:path>
              </a:pathLst>
            </a:custGeom>
            <a:solidFill>
              <a:srgbClr val="9F934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380238" y="5028438"/>
              <a:ext cx="5370830" cy="1468120"/>
            </a:xfrm>
            <a:custGeom>
              <a:avLst/>
              <a:gdLst/>
              <a:ahLst/>
              <a:cxnLst/>
              <a:rect l="l" t="t" r="r" b="b"/>
              <a:pathLst>
                <a:path w="5370830" h="1468120" extrusionOk="0">
                  <a:moveTo>
                    <a:pt x="0" y="0"/>
                  </a:moveTo>
                  <a:lnTo>
                    <a:pt x="5370576" y="0"/>
                  </a:lnTo>
                  <a:lnTo>
                    <a:pt x="5370576" y="1467612"/>
                  </a:lnTo>
                  <a:lnTo>
                    <a:pt x="0" y="14676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900" cap="flat" cmpd="sng">
              <a:solidFill>
                <a:srgbClr val="9F934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7"/>
          <p:cNvSpPr txBox="1"/>
          <p:nvPr/>
        </p:nvSpPr>
        <p:spPr>
          <a:xfrm>
            <a:off x="393191" y="5603747"/>
            <a:ext cx="534479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778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Health Care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4" name="Google Shape;274;p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82750" y="5280658"/>
            <a:ext cx="864107" cy="9601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5" name="Google Shape;275;p7"/>
          <p:cNvGrpSpPr/>
          <p:nvPr/>
        </p:nvGrpSpPr>
        <p:grpSpPr>
          <a:xfrm>
            <a:off x="6005320" y="6721601"/>
            <a:ext cx="5370830" cy="1468120"/>
            <a:chOff x="6005320" y="6721601"/>
            <a:chExt cx="5370830" cy="1468120"/>
          </a:xfrm>
        </p:grpSpPr>
        <p:sp>
          <p:nvSpPr>
            <p:cNvPr id="276" name="Google Shape;276;p7"/>
            <p:cNvSpPr/>
            <p:nvPr/>
          </p:nvSpPr>
          <p:spPr>
            <a:xfrm>
              <a:off x="6005320" y="6721601"/>
              <a:ext cx="5370830" cy="1468120"/>
            </a:xfrm>
            <a:custGeom>
              <a:avLst/>
              <a:gdLst/>
              <a:ahLst/>
              <a:cxnLst/>
              <a:rect l="l" t="t" r="r" b="b"/>
              <a:pathLst>
                <a:path w="5370830" h="1468120" extrusionOk="0">
                  <a:moveTo>
                    <a:pt x="5370576" y="0"/>
                  </a:moveTo>
                  <a:lnTo>
                    <a:pt x="0" y="0"/>
                  </a:lnTo>
                  <a:lnTo>
                    <a:pt x="0" y="1467611"/>
                  </a:lnTo>
                  <a:lnTo>
                    <a:pt x="5370576" y="1467611"/>
                  </a:lnTo>
                  <a:lnTo>
                    <a:pt x="5370576" y="0"/>
                  </a:lnTo>
                  <a:close/>
                </a:path>
              </a:pathLst>
            </a:custGeom>
            <a:solidFill>
              <a:srgbClr val="00949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6005320" y="6721601"/>
              <a:ext cx="5370830" cy="1468120"/>
            </a:xfrm>
            <a:custGeom>
              <a:avLst/>
              <a:gdLst/>
              <a:ahLst/>
              <a:cxnLst/>
              <a:rect l="l" t="t" r="r" b="b"/>
              <a:pathLst>
                <a:path w="5370830" h="1468120" extrusionOk="0">
                  <a:moveTo>
                    <a:pt x="0" y="0"/>
                  </a:moveTo>
                  <a:lnTo>
                    <a:pt x="5370576" y="0"/>
                  </a:lnTo>
                  <a:lnTo>
                    <a:pt x="5370576" y="1467612"/>
                  </a:lnTo>
                  <a:lnTo>
                    <a:pt x="0" y="14676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900" cap="flat" cmpd="sng">
              <a:solidFill>
                <a:srgbClr val="0094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7"/>
          <p:cNvSpPr txBox="1"/>
          <p:nvPr/>
        </p:nvSpPr>
        <p:spPr>
          <a:xfrm>
            <a:off x="6018274" y="7298435"/>
            <a:ext cx="5344795" cy="51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429894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Tour &amp; Travel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9" name="Google Shape;279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353554" y="7036306"/>
            <a:ext cx="1109472" cy="877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7"/>
          <p:cNvGrpSpPr/>
          <p:nvPr/>
        </p:nvGrpSpPr>
        <p:grpSpPr>
          <a:xfrm>
            <a:off x="377002" y="6679238"/>
            <a:ext cx="5377180" cy="1437639"/>
            <a:chOff x="11633452" y="5028438"/>
            <a:chExt cx="5377180" cy="1437639"/>
          </a:xfrm>
        </p:grpSpPr>
        <p:sp>
          <p:nvSpPr>
            <p:cNvPr id="283" name="Google Shape;283;p7"/>
            <p:cNvSpPr/>
            <p:nvPr/>
          </p:nvSpPr>
          <p:spPr>
            <a:xfrm>
              <a:off x="11633452" y="5028438"/>
              <a:ext cx="5377180" cy="1437639"/>
            </a:xfrm>
            <a:custGeom>
              <a:avLst/>
              <a:gdLst/>
              <a:ahLst/>
              <a:cxnLst/>
              <a:rect l="l" t="t" r="r" b="b"/>
              <a:pathLst>
                <a:path w="5377180" h="1437639" extrusionOk="0">
                  <a:moveTo>
                    <a:pt x="5376671" y="0"/>
                  </a:moveTo>
                  <a:lnTo>
                    <a:pt x="0" y="0"/>
                  </a:lnTo>
                  <a:lnTo>
                    <a:pt x="0" y="1437131"/>
                  </a:lnTo>
                  <a:lnTo>
                    <a:pt x="5376671" y="1437131"/>
                  </a:lnTo>
                  <a:lnTo>
                    <a:pt x="5376671" y="0"/>
                  </a:lnTo>
                  <a:close/>
                </a:path>
              </a:pathLst>
            </a:custGeom>
            <a:solidFill>
              <a:srgbClr val="64556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11633452" y="5028438"/>
              <a:ext cx="5377180" cy="1437639"/>
            </a:xfrm>
            <a:custGeom>
              <a:avLst/>
              <a:gdLst/>
              <a:ahLst/>
              <a:cxnLst/>
              <a:rect l="l" t="t" r="r" b="b"/>
              <a:pathLst>
                <a:path w="5377180" h="1437639" extrusionOk="0">
                  <a:moveTo>
                    <a:pt x="0" y="0"/>
                  </a:moveTo>
                  <a:lnTo>
                    <a:pt x="5376672" y="0"/>
                  </a:lnTo>
                  <a:lnTo>
                    <a:pt x="5376672" y="1437132"/>
                  </a:lnTo>
                  <a:lnTo>
                    <a:pt x="0" y="143713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900" cap="flat" cmpd="sng">
              <a:solidFill>
                <a:srgbClr val="64556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7"/>
          <p:cNvSpPr txBox="1"/>
          <p:nvPr/>
        </p:nvSpPr>
        <p:spPr>
          <a:xfrm>
            <a:off x="389956" y="7230164"/>
            <a:ext cx="53511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129538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Matrimonial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6" name="Google Shape;286;p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42584" y="6975654"/>
            <a:ext cx="789430" cy="8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871D13C9-684E-C008-3AC2-167C964C4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0430BA4D-ED95-F308-EB47-0F4E9C2875FD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DutyGuy</a:t>
            </a:r>
            <a:endParaRPr lang="en-IN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3866F037-C773-29D4-B2CD-55C6DD29DF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011054B6-8950-CB2C-C319-6C00408E9BC9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1A854F1A-3CD5-B9DD-CF93-6457CF6EB1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02C6F46B-643C-265A-C17F-A4445F24F4E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629E84E-0539-6050-8E34-3B39007BA67C}"/>
              </a:ext>
            </a:extLst>
          </p:cNvPr>
          <p:cNvSpPr txBox="1"/>
          <p:nvPr/>
        </p:nvSpPr>
        <p:spPr>
          <a:xfrm>
            <a:off x="673099" y="8844265"/>
            <a:ext cx="1576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6"/>
              </a:rPr>
              <a:t>https://play.google.com/store/apps/details?id=com.dutyguy.twa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9C93D-1504-FCE9-1A1B-5A8ECD4EB8C3}"/>
              </a:ext>
            </a:extLst>
          </p:cNvPr>
          <p:cNvSpPr txBox="1"/>
          <p:nvPr/>
        </p:nvSpPr>
        <p:spPr>
          <a:xfrm>
            <a:off x="673098" y="1168380"/>
            <a:ext cx="1581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</a:t>
            </a:r>
            <a:r>
              <a:rPr lang="en-IN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DutyGuy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application is designed for Services and Repair work to the customer’s doorstep.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F91A293D-D481-3282-0FC1-32D5EB9FC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0917" y="2103687"/>
            <a:ext cx="2979261" cy="6740578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4E088A-E3BB-4C2C-34E1-3B24B7334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6540" y="2103687"/>
            <a:ext cx="2978178" cy="6740578"/>
          </a:xfrm>
          <a:prstGeom prst="rect">
            <a:avLst/>
          </a:prstGeom>
        </p:spPr>
      </p:pic>
      <p:pic>
        <p:nvPicPr>
          <p:cNvPr id="9" name="Picture 8" descr="A phone screen shot of a service&#10;&#10;AI-generated content may be incorrect.">
            <a:extLst>
              <a:ext uri="{FF2B5EF4-FFF2-40B4-BE49-F238E27FC236}">
                <a16:creationId xmlns:a16="http://schemas.microsoft.com/office/drawing/2014/main" id="{58C0F9BC-50A5-43A3-951A-80DED0373C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1278" y="2057400"/>
            <a:ext cx="2999720" cy="67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37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C00B7A1D-929D-5027-23F9-708AC61F9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76C0A756-1989-C994-40B5-61B05B6486EF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IMSafeNow</a:t>
            </a:r>
            <a:endParaRPr lang="en-IN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0C526D23-52E4-EBEC-A888-197866A55CA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4AD95D23-9D0B-C3FD-576D-B3E700C5828B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4B2D2515-5391-501E-9D75-D64D1FAABFA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6A4FD339-4D65-C55C-46A7-CE629F64F63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E5ABF4-7D30-0614-23AD-8D051ADCEA0D}"/>
              </a:ext>
            </a:extLst>
          </p:cNvPr>
          <p:cNvSpPr txBox="1"/>
          <p:nvPr/>
        </p:nvSpPr>
        <p:spPr>
          <a:xfrm>
            <a:off x="673098" y="1168380"/>
            <a:ext cx="1576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</a:t>
            </a:r>
            <a:r>
              <a:rPr lang="en-IN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IMSafeNow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application is designed track Safety and Mental well being of near and dear ones and also to report issues to concerned people &amp; authorities.</a:t>
            </a:r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iOS &amp;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1C02E-1C1F-4A08-98F3-91F5AF9F54F0}"/>
              </a:ext>
            </a:extLst>
          </p:cNvPr>
          <p:cNvSpPr txBox="1"/>
          <p:nvPr/>
        </p:nvSpPr>
        <p:spPr>
          <a:xfrm>
            <a:off x="673099" y="8844265"/>
            <a:ext cx="1576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iOS URL - </a:t>
            </a:r>
            <a:r>
              <a:rPr lang="en-US" sz="2400" dirty="0">
                <a:hlinkClick r:id="rId6"/>
              </a:rPr>
              <a:t>https://apps.apple.com/in/app/imsafenow/id1526458353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7"/>
              </a:rPr>
              <a:t>https://play.google.com/store/apps/details?id=com.lata1&amp;hl=en_IN&amp;gl=US</a:t>
            </a:r>
            <a:r>
              <a:rPr lang="en-US" sz="2400" dirty="0"/>
              <a:t>   </a:t>
            </a:r>
          </a:p>
        </p:txBody>
      </p:sp>
      <p:pic>
        <p:nvPicPr>
          <p:cNvPr id="5" name="Picture 4" descr="A screenshot of a phone call&#10;&#10;AI-generated content may be incorrect.">
            <a:extLst>
              <a:ext uri="{FF2B5EF4-FFF2-40B4-BE49-F238E27FC236}">
                <a16:creationId xmlns:a16="http://schemas.microsoft.com/office/drawing/2014/main" id="{947B3B68-1515-B857-A3DE-C2CCC45FB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2599" y="2078230"/>
            <a:ext cx="3138322" cy="6766035"/>
          </a:xfrm>
          <a:prstGeom prst="rect">
            <a:avLst/>
          </a:prstGeom>
        </p:spPr>
      </p:pic>
      <p:pic>
        <p:nvPicPr>
          <p:cNvPr id="7" name="Picture 6" descr="A screenshot of a mobile device&#10;&#10;AI-generated content may be incorrect.">
            <a:extLst>
              <a:ext uri="{FF2B5EF4-FFF2-40B4-BE49-F238E27FC236}">
                <a16:creationId xmlns:a16="http://schemas.microsoft.com/office/drawing/2014/main" id="{9081F39B-8B26-6CE5-E2D7-5F53D5F245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4031" y="2057400"/>
            <a:ext cx="3140191" cy="6786865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7D10EF46-24FD-D752-D636-44CA329EBF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92191" y="2078230"/>
            <a:ext cx="3140191" cy="68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9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4AF44E3C-0AFA-CEAF-BEEA-EFD8A8BDB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D678FA99-D410-F046-06BF-886AB2DE777B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Man Company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C93CC97F-B6C8-EB88-A772-281C4C33CC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5BC5D8A7-6682-7C05-E079-01F1BBAD3407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2764C862-F632-100B-06C2-93E73C60692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6C6DCD62-C23A-D2EE-24BA-F88A5FEF494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FCFDC54-F8A9-5880-1690-4ADF1B234735}"/>
              </a:ext>
            </a:extLst>
          </p:cNvPr>
          <p:cNvSpPr txBox="1"/>
          <p:nvPr/>
        </p:nvSpPr>
        <p:spPr>
          <a:xfrm>
            <a:off x="673099" y="1168380"/>
            <a:ext cx="1581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Man Company application is designed to track, shop and notify users of latest trends and Grooming essentials for Men.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iOS &amp;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FA104-77A6-C3CE-C3F5-23CAD0344077}"/>
              </a:ext>
            </a:extLst>
          </p:cNvPr>
          <p:cNvSpPr txBox="1"/>
          <p:nvPr/>
        </p:nvSpPr>
        <p:spPr>
          <a:xfrm>
            <a:off x="673099" y="8844265"/>
            <a:ext cx="1576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iOS URL - </a:t>
            </a:r>
            <a:r>
              <a:rPr lang="en-IN" sz="2400" dirty="0">
                <a:hlinkClick r:id="rId6"/>
              </a:rPr>
              <a:t>https://apps.apple.com/in/app/the-man-company/id1634167429</a:t>
            </a:r>
            <a:r>
              <a:rPr lang="en-IN" sz="2400" dirty="0"/>
              <a:t> </a:t>
            </a:r>
            <a:endParaRPr lang="en-US" sz="2400" dirty="0"/>
          </a:p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7"/>
              </a:rPr>
              <a:t>https://play.google.com/store/apps/details?id=com.themancompany&amp;hl=en</a:t>
            </a:r>
            <a:r>
              <a:rPr lang="en-US" sz="2400" dirty="0"/>
              <a:t>   </a:t>
            </a:r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1C4499B5-D180-1805-22DC-D4D39DEEAB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700" y="2057399"/>
            <a:ext cx="3156712" cy="6821243"/>
          </a:xfrm>
          <a:prstGeom prst="rect">
            <a:avLst/>
          </a:prstGeom>
        </p:spPr>
      </p:pic>
      <p:pic>
        <p:nvPicPr>
          <p:cNvPr id="7" name="Picture 6" descr="A collage of men with different facial hair styles&#10;&#10;AI-generated content may be incorrect.">
            <a:extLst>
              <a:ext uri="{FF2B5EF4-FFF2-40B4-BE49-F238E27FC236}">
                <a16:creationId xmlns:a16="http://schemas.microsoft.com/office/drawing/2014/main" id="{E08D099B-7A92-AC2B-80ED-DD89AEE3C4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4912" y="2057397"/>
            <a:ext cx="3156712" cy="6821243"/>
          </a:xfrm>
          <a:prstGeom prst="rect">
            <a:avLst/>
          </a:prstGeom>
        </p:spPr>
      </p:pic>
      <p:pic>
        <p:nvPicPr>
          <p:cNvPr id="11" name="Picture 10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78A65D85-0AA3-6994-F7C5-4287EC9423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7125" y="2057397"/>
            <a:ext cx="3156712" cy="682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0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6E19F0CF-3794-6649-443D-284F5834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FD0BC643-D49A-2F2D-8911-141F25AD92EA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Bayer CropScience Seal Scan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A8371D36-2A79-DE0F-A51F-DA01F4B327E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4471C123-54F5-E7B2-C200-8C52E3995AD0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61DC24FA-1954-5550-262A-29CD6EEF1EF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A7625FB1-38C2-B204-CB62-595C04C741F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34CBD9F-6631-703D-DB41-80684195393F}"/>
              </a:ext>
            </a:extLst>
          </p:cNvPr>
          <p:cNvSpPr txBox="1"/>
          <p:nvPr/>
        </p:nvSpPr>
        <p:spPr>
          <a:xfrm>
            <a:off x="673099" y="8844265"/>
            <a:ext cx="1576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iOS URL - </a:t>
            </a:r>
            <a:r>
              <a:rPr lang="en-IN" sz="2400" dirty="0">
                <a:hlinkClick r:id="rId6"/>
              </a:rPr>
              <a:t>https://apps.apple.com/us/app/bayer-cropscience-seal-scan/id1073106068</a:t>
            </a:r>
            <a:r>
              <a:rPr lang="en-IN" sz="2400" dirty="0"/>
              <a:t> </a:t>
            </a:r>
            <a:endParaRPr lang="en-US" sz="2400" dirty="0"/>
          </a:p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7"/>
              </a:rPr>
              <a:t>https://play.google.com/store/apps/details?id=com.bayer.bcs.bayer.CapSealAdvanced&amp;hl=en</a:t>
            </a:r>
            <a:r>
              <a:rPr lang="en-US" sz="2400" dirty="0"/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B8DEA-61A3-4464-54A0-2B2DC45DF5D7}"/>
              </a:ext>
            </a:extLst>
          </p:cNvPr>
          <p:cNvSpPr txBox="1"/>
          <p:nvPr/>
        </p:nvSpPr>
        <p:spPr>
          <a:xfrm>
            <a:off x="6857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Bayer CropScience application is to offer Farmers an easy, quick and reliable  tool to check the authenticity of the Bayer CropScience products and seeds.</a:t>
            </a:r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iOS &amp;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close-up of a hand holding a plant&#10;&#10;AI-generated content may be incorrect.">
            <a:extLst>
              <a:ext uri="{FF2B5EF4-FFF2-40B4-BE49-F238E27FC236}">
                <a16:creationId xmlns:a16="http://schemas.microsoft.com/office/drawing/2014/main" id="{FE131CFA-1FBD-C2F8-3C53-EA41EDF93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7200" y="2126608"/>
            <a:ext cx="3136900" cy="6778432"/>
          </a:xfrm>
          <a:prstGeom prst="rect">
            <a:avLst/>
          </a:prstGeom>
        </p:spPr>
      </p:pic>
      <p:pic>
        <p:nvPicPr>
          <p:cNvPr id="10" name="Picture 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D481EB0-A88F-7089-E250-094B146C76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3000" y="2126608"/>
            <a:ext cx="3136900" cy="677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6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E8630358-BF3E-4659-2E6C-CFB724A0A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1E479618-4503-E0AD-F9CA-4DEFCA6ABA27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Empire Report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00D09E13-43A0-4A34-7977-C015F2340D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3DA51608-2862-3CD1-A80A-CA8866E40AA6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344AC715-8D95-6105-4D86-162A4CB06ED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D451CAB9-2A71-28EB-F001-C80142BA187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60B80C-76A4-938F-1FE5-82D9C113AA35}"/>
              </a:ext>
            </a:extLst>
          </p:cNvPr>
          <p:cNvSpPr txBox="1"/>
          <p:nvPr/>
        </p:nvSpPr>
        <p:spPr>
          <a:xfrm>
            <a:off x="673099" y="8844265"/>
            <a:ext cx="1576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iOS URL - </a:t>
            </a:r>
            <a:r>
              <a:rPr lang="en-IN" sz="2400" dirty="0">
                <a:hlinkClick r:id="rId6"/>
              </a:rPr>
              <a:t>https://apps.apple.com/in/app/empire-report-app/id1548705748</a:t>
            </a:r>
            <a:r>
              <a:rPr lang="en-IN" sz="2400" dirty="0"/>
              <a:t> </a:t>
            </a:r>
            <a:endParaRPr lang="en-US" sz="2400" dirty="0"/>
          </a:p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7"/>
              </a:rPr>
              <a:t>https://play.google.com/store/apps/details?id=com.perchcreek.empirereportapp&amp;hl=en_IN</a:t>
            </a:r>
            <a:r>
              <a:rPr lang="en-US" sz="2400" dirty="0"/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94BA1A-2F23-97F4-B57F-8413A5308575}"/>
              </a:ext>
            </a:extLst>
          </p:cNvPr>
          <p:cNvSpPr txBox="1"/>
          <p:nvPr/>
        </p:nvSpPr>
        <p:spPr>
          <a:xfrm>
            <a:off x="6857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Empire Report application is to access authentic news and reports published in and around New York base area.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iOS &amp;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EA4A2BA3-2A0D-F770-B4DA-BD779720F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3639" y="2126687"/>
            <a:ext cx="3515564" cy="6717578"/>
          </a:xfrm>
          <a:prstGeom prst="rect">
            <a:avLst/>
          </a:prstGeom>
        </p:spPr>
      </p:pic>
      <p:pic>
        <p:nvPicPr>
          <p:cNvPr id="10" name="Picture 9" descr="A police car on a flatbed truck&#10;&#10;AI-generated content may be incorrect.">
            <a:extLst>
              <a:ext uri="{FF2B5EF4-FFF2-40B4-BE49-F238E27FC236}">
                <a16:creationId xmlns:a16="http://schemas.microsoft.com/office/drawing/2014/main" id="{65E65E10-A838-B48A-83EA-D4EA045FAE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9908" y="2132691"/>
            <a:ext cx="3403052" cy="6711574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B3173C75-DAA0-CB51-DD4A-B7EC384CC2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164" y="2044900"/>
            <a:ext cx="3371033" cy="67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B75F6660-5A94-B8F8-5949-4D0B3903E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4E9E765E-BCB5-FB3B-6ED2-B6342D3BFB53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Fuel Price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91BBB684-5773-3099-CE21-DE2F8166002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80533FEA-273A-0820-A332-528BF5B2E6B0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27B6C112-1E36-AAF9-CD33-E85C5F0239B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58523210-E5D0-2388-E529-27F9568A907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A34BAD-41B7-5D9D-33F5-CE2F3476662D}"/>
              </a:ext>
            </a:extLst>
          </p:cNvPr>
          <p:cNvSpPr txBox="1"/>
          <p:nvPr/>
        </p:nvSpPr>
        <p:spPr>
          <a:xfrm>
            <a:off x="673099" y="8844265"/>
            <a:ext cx="1576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6"/>
              </a:rPr>
              <a:t>https://play.google.com/store/apps/details?id=skycap.petroldiesel.fuelprice&amp;hl=en_IN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EDC46-71F9-88F8-02E2-C41BAAE6CEF9}"/>
              </a:ext>
            </a:extLst>
          </p:cNvPr>
          <p:cNvSpPr txBox="1"/>
          <p:nvPr/>
        </p:nvSpPr>
        <p:spPr>
          <a:xfrm>
            <a:off x="6857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Fuel Price application is your AI Mental Health and Wellness Coach for your daily guidance and professional care.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poster with a cartoon character riding a motorcycle&#10;&#10;AI-generated content may be incorrect.">
            <a:extLst>
              <a:ext uri="{FF2B5EF4-FFF2-40B4-BE49-F238E27FC236}">
                <a16:creationId xmlns:a16="http://schemas.microsoft.com/office/drawing/2014/main" id="{3F8C4A65-2B79-0B4A-C248-425F38536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821" y="2146300"/>
            <a:ext cx="3709579" cy="6622622"/>
          </a:xfrm>
          <a:prstGeom prst="rect">
            <a:avLst/>
          </a:prstGeom>
        </p:spPr>
      </p:pic>
      <p:pic>
        <p:nvPicPr>
          <p:cNvPr id="10" name="Picture 9" descr="A screenshot of a phone showing prices and prices&#10;&#10;AI-generated content may be incorrect.">
            <a:extLst>
              <a:ext uri="{FF2B5EF4-FFF2-40B4-BE49-F238E27FC236}">
                <a16:creationId xmlns:a16="http://schemas.microsoft.com/office/drawing/2014/main" id="{EFF1BF53-D2CF-7051-9C2B-573E188BDA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907" y="2146300"/>
            <a:ext cx="3762046" cy="6704257"/>
          </a:xfrm>
          <a:prstGeom prst="rect">
            <a:avLst/>
          </a:prstGeom>
        </p:spPr>
      </p:pic>
      <p:pic>
        <p:nvPicPr>
          <p:cNvPr id="12" name="Picture 11" descr="A cellphone with a screen showing a number of gas prices&#10;&#10;AI-generated content may be incorrect.">
            <a:extLst>
              <a:ext uri="{FF2B5EF4-FFF2-40B4-BE49-F238E27FC236}">
                <a16:creationId xmlns:a16="http://schemas.microsoft.com/office/drawing/2014/main" id="{98D6E8E5-4EED-1677-75FB-A9B37CE5CF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6818" y="2146300"/>
            <a:ext cx="3787814" cy="66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9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991435D3-48CB-AEAA-E860-97AE8A42C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972B3691-F3F0-1996-2D68-DB5BB78AFEFB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St. Augustine Live Music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8E58DEC7-6C82-525F-6AB7-FBEECC7DD1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EEE4FC4F-2CBE-33FE-7417-EAC25B844B9A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52A953B1-51BA-F1C7-964A-60F243DB397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8AB2C5F1-5561-32F4-34B7-750CBECA4CF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2110B93-9437-6221-C2EC-CCF5B19D6F9E}"/>
              </a:ext>
            </a:extLst>
          </p:cNvPr>
          <p:cNvSpPr txBox="1"/>
          <p:nvPr/>
        </p:nvSpPr>
        <p:spPr>
          <a:xfrm>
            <a:off x="673099" y="8844265"/>
            <a:ext cx="1576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6"/>
              </a:rPr>
              <a:t>https://play.google.com/store/apps/details?id=com.skycap.augustinemusic&amp;hl=en_IN</a:t>
            </a:r>
            <a:r>
              <a:rPr lang="en-US" sz="2400" dirty="0"/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6F203-E403-D295-A4CE-678297415981}"/>
              </a:ext>
            </a:extLst>
          </p:cNvPr>
          <p:cNvSpPr txBox="1"/>
          <p:nvPr/>
        </p:nvSpPr>
        <p:spPr>
          <a:xfrm>
            <a:off x="6857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St. Augustine Live Music application is share and update the various venues and local artists to listen to in and around the city.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E20F9E07-B4D2-A3A4-F0EB-7D7F718562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0933" y="2057400"/>
            <a:ext cx="3152044" cy="6751600"/>
          </a:xfrm>
          <a:prstGeom prst="rect">
            <a:avLst/>
          </a:prstGeom>
        </p:spPr>
      </p:pic>
      <p:pic>
        <p:nvPicPr>
          <p:cNvPr id="10" name="Picture 9" descr="A screenshot of a music website&#10;&#10;AI-generated content may be incorrect.">
            <a:extLst>
              <a:ext uri="{FF2B5EF4-FFF2-40B4-BE49-F238E27FC236}">
                <a16:creationId xmlns:a16="http://schemas.microsoft.com/office/drawing/2014/main" id="{161766BD-8826-D88B-BDC7-29C28ACCA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2250" y="2057400"/>
            <a:ext cx="3142315" cy="6790514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D6ED0BD4-541D-0518-5F3C-2424DA2FCB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1164" y="2057400"/>
            <a:ext cx="3093673" cy="67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14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27A3161A-D4E2-D0B6-33E2-C35F4769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56DB9F78-318F-9862-E3A2-3AEA6FD970BD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Quote-Gen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3D797CE0-897B-37D9-E528-68E786F2D6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42B003A7-29E0-CBB0-85A7-FA9CADA832DA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8437C60A-9DEE-A35D-0986-89B2249AE73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13BD368C-8F72-CE5D-D0F5-6B93C4DA4E8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D74786-C06E-6771-A218-835D8008C613}"/>
              </a:ext>
            </a:extLst>
          </p:cNvPr>
          <p:cNvSpPr txBox="1"/>
          <p:nvPr/>
        </p:nvSpPr>
        <p:spPr>
          <a:xfrm>
            <a:off x="673099" y="8844265"/>
            <a:ext cx="1576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6"/>
              </a:rPr>
              <a:t>https://play.google.com/store/apps/details?id=info.quotegen.quotes&amp;hl=en_IN</a:t>
            </a:r>
            <a:r>
              <a:rPr lang="en-US" sz="2400" dirty="0"/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2EB4C3-9549-703A-99B1-159B5192473E}"/>
              </a:ext>
            </a:extLst>
          </p:cNvPr>
          <p:cNvSpPr txBox="1"/>
          <p:nvPr/>
        </p:nvSpPr>
        <p:spPr>
          <a:xfrm>
            <a:off x="6857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Quote-Gen application is read and share daily motivational quotes and category based quotes.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phone with a message on it&#10;&#10;AI-generated content may be incorrect.">
            <a:extLst>
              <a:ext uri="{FF2B5EF4-FFF2-40B4-BE49-F238E27FC236}">
                <a16:creationId xmlns:a16="http://schemas.microsoft.com/office/drawing/2014/main" id="{9BE483CA-2161-0D5A-B4F2-965B85818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494" y="2057400"/>
            <a:ext cx="3301908" cy="6810702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1AB4EC80-19A7-4B31-E175-93459A36E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8529" y="2057399"/>
            <a:ext cx="3548409" cy="6786865"/>
          </a:xfrm>
          <a:prstGeom prst="rect">
            <a:avLst/>
          </a:prstGeom>
        </p:spPr>
      </p:pic>
      <p:pic>
        <p:nvPicPr>
          <p:cNvPr id="14" name="Picture 13" descr="A cell phone and a phone with a screen on&#10;&#10;AI-generated content may be incorrect.">
            <a:extLst>
              <a:ext uri="{FF2B5EF4-FFF2-40B4-BE49-F238E27FC236}">
                <a16:creationId xmlns:a16="http://schemas.microsoft.com/office/drawing/2014/main" id="{33668B3B-9147-68E8-8771-8CD17AD19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7253" y="2057398"/>
            <a:ext cx="3243425" cy="67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0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3E1FD6BD-1B46-5B8E-6998-9F537934F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45A420A9-F8BF-D02D-1755-06935A20EC18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Farista</a:t>
            </a:r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Home Delivery Services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4F51B816-0CCD-EFF5-28A8-BD6EF9552B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A07BAC35-624D-782D-0A3D-32931CF3AE2B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D3D60436-4B25-53EE-34D1-9189B02714C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351CBDA2-5436-F46E-DD31-E79D4B0F491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DBCAD25-810E-819E-5FF1-D4DE304F9ABF}"/>
              </a:ext>
            </a:extLst>
          </p:cNvPr>
          <p:cNvSpPr txBox="1"/>
          <p:nvPr/>
        </p:nvSpPr>
        <p:spPr>
          <a:xfrm>
            <a:off x="673099" y="8844265"/>
            <a:ext cx="1576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iOS URL - </a:t>
            </a:r>
            <a:r>
              <a:rPr lang="en-US" sz="2400" dirty="0">
                <a:hlinkClick r:id="rId6"/>
              </a:rPr>
              <a:t>https://apps.apple.com/in/app/farista/id6744963715</a:t>
            </a:r>
            <a:r>
              <a:rPr lang="en-US" sz="2400" dirty="0"/>
              <a:t> </a:t>
            </a:r>
          </a:p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7"/>
              </a:rPr>
              <a:t>https://play.google.com/store/apps/details?id=com.farista.customer</a:t>
            </a:r>
            <a:r>
              <a:rPr lang="en-US" sz="2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0BEFE-BF17-1127-808C-DE42E2EC95A9}"/>
              </a:ext>
            </a:extLst>
          </p:cNvPr>
          <p:cNvSpPr txBox="1"/>
          <p:nvPr/>
        </p:nvSpPr>
        <p:spPr>
          <a:xfrm>
            <a:off x="6857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</a:t>
            </a:r>
            <a:r>
              <a:rPr lang="en-IN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Farista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application is a nearby food - direct to home delivery application.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iOS &amp;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DCEFEE3C-D056-1FB8-292C-500219A65A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0488" y="2057400"/>
            <a:ext cx="3363554" cy="6786865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22742C0-E787-AEA8-95F0-281CAEE96E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290" y="2057399"/>
            <a:ext cx="3311507" cy="6786865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10C8EB27-E3F3-A334-0EBE-41C97CA48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0046" y="2057399"/>
            <a:ext cx="3371818" cy="67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30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D779FFED-7600-18BE-6906-B9F5A1416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510E9F60-C271-99FA-6988-FDC73A44A343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Farista</a:t>
            </a:r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Restaurant Partner &amp; Deliveryman Apps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51776509-D64D-781F-44B1-D6C4E48839E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FDF0E214-727D-3998-F91C-378018C4713A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91C44A92-B3F5-DAAF-198C-DEB6864D6D5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A972C0DF-E9B2-8DD9-B257-70BC635200C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947708-B9BC-25B4-9711-635FBC4A097D}"/>
              </a:ext>
            </a:extLst>
          </p:cNvPr>
          <p:cNvSpPr txBox="1"/>
          <p:nvPr/>
        </p:nvSpPr>
        <p:spPr>
          <a:xfrm>
            <a:off x="673099" y="8844265"/>
            <a:ext cx="1576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iOS URL - </a:t>
            </a:r>
            <a:r>
              <a:rPr lang="en-US" sz="2400" dirty="0">
                <a:hlinkClick r:id="rId6"/>
              </a:rPr>
              <a:t>https://apps.apple.com/in/app/farista-restaurant-partner/id6743747041</a:t>
            </a:r>
            <a:r>
              <a:rPr lang="en-US" sz="2400" dirty="0"/>
              <a:t>  </a:t>
            </a:r>
          </a:p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7"/>
              </a:rPr>
              <a:t>https://play.google.com/store/apps/details?id=com.farista.delivery</a:t>
            </a:r>
            <a:r>
              <a:rPr lang="en-US" sz="2400" dirty="0"/>
              <a:t>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6A1259-D2C2-FA5C-41D0-903846F00ECA}"/>
              </a:ext>
            </a:extLst>
          </p:cNvPr>
          <p:cNvSpPr txBox="1"/>
          <p:nvPr/>
        </p:nvSpPr>
        <p:spPr>
          <a:xfrm>
            <a:off x="6857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</a:t>
            </a:r>
            <a:r>
              <a:rPr lang="en-IN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Farista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Business applications are your Restaurant partner and delivery man applications to support the request and </a:t>
            </a:r>
            <a:r>
              <a:rPr lang="en-IN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fulfillment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iOS &amp;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8F6D7FC2-7B10-CAD5-3006-35920C211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5987" y="2057400"/>
            <a:ext cx="3132399" cy="6786865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6D63CA55-1929-E3C4-833F-B7EEBDC4DC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0336" y="2055832"/>
            <a:ext cx="3164714" cy="6786865"/>
          </a:xfrm>
          <a:prstGeom prst="rect">
            <a:avLst/>
          </a:prstGeom>
        </p:spPr>
      </p:pic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090A796E-C1FA-3A3F-DA86-07AEE441FB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2850" y="2046755"/>
            <a:ext cx="3132398" cy="679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13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12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31" name="Google Shape;331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12"/>
          <p:cNvSpPr txBox="1"/>
          <p:nvPr/>
        </p:nvSpPr>
        <p:spPr>
          <a:xfrm>
            <a:off x="760865" y="549150"/>
            <a:ext cx="113421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Verdana"/>
                <a:ea typeface="Verdana"/>
                <a:cs typeface="Verdana"/>
                <a:sym typeface="Verdana"/>
              </a:rPr>
              <a:t>Valued Customers</a:t>
            </a:r>
            <a:endParaRPr sz="40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34" name="Google Shape;334;p12"/>
          <p:cNvGrpSpPr/>
          <p:nvPr/>
        </p:nvGrpSpPr>
        <p:grpSpPr>
          <a:xfrm>
            <a:off x="1753358" y="1294000"/>
            <a:ext cx="10154897" cy="7849999"/>
            <a:chOff x="1753358" y="1294000"/>
            <a:chExt cx="10154897" cy="7849999"/>
          </a:xfrm>
        </p:grpSpPr>
        <p:pic>
          <p:nvPicPr>
            <p:cNvPr id="335" name="Google Shape;335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53358" y="2787903"/>
              <a:ext cx="10154897" cy="63560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968499" y="1294000"/>
              <a:ext cx="3276600" cy="1525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473700" y="1371600"/>
              <a:ext cx="2357902" cy="16657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140700" y="1371600"/>
              <a:ext cx="3629684" cy="1221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1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531100" y="4800600"/>
              <a:ext cx="4343400" cy="8217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" name="Google Shape;340;p1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026900" y="4997313"/>
            <a:ext cx="2968485" cy="49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985872" y="7969114"/>
            <a:ext cx="3165227" cy="91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179300" y="5911713"/>
            <a:ext cx="2603384" cy="144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103100" y="1371600"/>
            <a:ext cx="29051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205596" y="3220918"/>
            <a:ext cx="2847792" cy="1022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E5330DA2-CF00-D3C8-0002-C36BF0478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F457B112-257B-2B3B-2864-815A49892F4F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Social Engine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3FA94208-CA3E-696A-2CF8-9265456009C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0AA9A6C5-4E94-CFF2-6C3E-55A43AB7C1FA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84C23225-C327-D5FC-C226-4DAB26971C4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90B1B86A-7667-87CF-123E-035B43A3BC0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CB57F1-4815-6B32-6FF8-8D2C904731B5}"/>
              </a:ext>
            </a:extLst>
          </p:cNvPr>
          <p:cNvSpPr txBox="1"/>
          <p:nvPr/>
        </p:nvSpPr>
        <p:spPr>
          <a:xfrm>
            <a:off x="673099" y="8844265"/>
            <a:ext cx="1576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6"/>
              </a:rPr>
              <a:t>https://play.google.com/store/apps/details?id=com.sesolutions</a:t>
            </a:r>
            <a:r>
              <a:rPr lang="en-US" sz="2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01D196-88FB-CEE3-CE0D-7BE599DA4A65}"/>
              </a:ext>
            </a:extLst>
          </p:cNvPr>
          <p:cNvSpPr txBox="1"/>
          <p:nvPr/>
        </p:nvSpPr>
        <p:spPr>
          <a:xfrm>
            <a:off x="6857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Social Engine application is to share your feelings, whereabouts, to do list etc with friends and family.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42BE01F4-C857-8DB4-28C6-E6B263E7E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549" y="2062701"/>
            <a:ext cx="3837664" cy="6776578"/>
          </a:xfrm>
          <a:prstGeom prst="rect">
            <a:avLst/>
          </a:prstGeom>
        </p:spPr>
      </p:pic>
      <p:pic>
        <p:nvPicPr>
          <p:cNvPr id="7" name="Picture 6" descr="A screenshot of a social media account&#10;&#10;AI-generated content may be incorrect.">
            <a:extLst>
              <a:ext uri="{FF2B5EF4-FFF2-40B4-BE49-F238E27FC236}">
                <a16:creationId xmlns:a16="http://schemas.microsoft.com/office/drawing/2014/main" id="{9582F4EB-85FF-F8F5-A7D8-24B4A75C9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6549" y="2057400"/>
            <a:ext cx="3981464" cy="6812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E783F5-A8E5-77D0-6982-41F075659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84788" y="2057400"/>
            <a:ext cx="3954501" cy="674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4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F5B00F49-55F2-FBD8-6007-FE969A85B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06D26A91-D6F9-3B19-A17B-406FF2AB450B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Inbook</a:t>
            </a:r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Indian Social Media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381AB0D8-C97D-B90E-097D-8BB0E1287A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26BC8A40-9FC1-B8C3-95FA-5FA85493DF13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D550C309-A0D5-98D1-01C4-CB2D114A82C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6B27072C-FA87-54A5-2981-F4750E77A547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0748409-C370-F3A3-4F7D-15ACA8356A4E}"/>
              </a:ext>
            </a:extLst>
          </p:cNvPr>
          <p:cNvSpPr txBox="1"/>
          <p:nvPr/>
        </p:nvSpPr>
        <p:spPr>
          <a:xfrm>
            <a:off x="673099" y="8844265"/>
            <a:ext cx="1576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6"/>
              </a:rPr>
              <a:t>https://play.google.com/store/apps/details?id=in.inbook.app</a:t>
            </a:r>
            <a:r>
              <a:rPr lang="en-US" sz="2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C9551-7562-52FC-F710-991783E4C255}"/>
              </a:ext>
            </a:extLst>
          </p:cNvPr>
          <p:cNvSpPr txBox="1"/>
          <p:nvPr/>
        </p:nvSpPr>
        <p:spPr>
          <a:xfrm>
            <a:off x="6857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</a:t>
            </a:r>
            <a:r>
              <a:rPr lang="en-IN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Inbook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– Indian Social media application is to share and follow your friends and family with their photos, videos and what they like.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060F8C1A-A6A1-3B61-07AD-9BF561FC59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8817" y="2057400"/>
            <a:ext cx="4190222" cy="6786865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7425A0C8-BFA6-CFFF-EC48-5CF95DAEC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2103" y="2057400"/>
            <a:ext cx="4012129" cy="6683619"/>
          </a:xfrm>
          <a:prstGeom prst="rect">
            <a:avLst/>
          </a:prstGeom>
        </p:spPr>
      </p:pic>
      <p:pic>
        <p:nvPicPr>
          <p:cNvPr id="11" name="Picture 10" descr="A collage of images of people and a person&#10;&#10;AI-generated content may be incorrect.">
            <a:extLst>
              <a:ext uri="{FF2B5EF4-FFF2-40B4-BE49-F238E27FC236}">
                <a16:creationId xmlns:a16="http://schemas.microsoft.com/office/drawing/2014/main" id="{B0F4DE5D-1B64-A382-0027-A63139F3AD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4138" y="2057400"/>
            <a:ext cx="4246895" cy="678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72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9A9878B0-C848-FE17-D581-5D2D0B0A1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D034ACDC-A342-0B06-E479-A3B212E59361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Denhan</a:t>
            </a:r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Inventory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8FAB8F0F-657D-93F8-9CE0-95D529AC5F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BF02008A-9A0D-F455-CDF9-881C65FC45B4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61D84341-DC1F-AB49-C408-B064C5D01FF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B3833E83-71A4-9EDE-8B68-7618A517CF5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518ED1B-0E14-C4BB-4E4A-8A24BC9D0767}"/>
              </a:ext>
            </a:extLst>
          </p:cNvPr>
          <p:cNvSpPr txBox="1"/>
          <p:nvPr/>
        </p:nvSpPr>
        <p:spPr>
          <a:xfrm>
            <a:off x="673099" y="8844265"/>
            <a:ext cx="1576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6"/>
              </a:rPr>
              <a:t>https://play.google.com/store/apps/details?id=in.co.skycap.denhanInventory.denhan&amp;hl=en_IN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83062F-9A61-1E2C-5F4A-622324089950}"/>
              </a:ext>
            </a:extLst>
          </p:cNvPr>
          <p:cNvSpPr txBox="1"/>
          <p:nvPr/>
        </p:nvSpPr>
        <p:spPr>
          <a:xfrm>
            <a:off x="6857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</a:t>
            </a:r>
            <a:r>
              <a:rPr lang="en-IN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Denhan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Inventory application is for Real Estate Property and Inventory management for end customers.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iOS &amp;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E9A4FE66-2D40-645C-E29B-478DABF225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790" y="2094596"/>
            <a:ext cx="3137109" cy="6755089"/>
          </a:xfrm>
          <a:prstGeom prst="rect">
            <a:avLst/>
          </a:prstGeom>
        </p:spPr>
      </p:pic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4D425CD0-F058-6AAF-63F4-A6D262232D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6439" y="2094596"/>
            <a:ext cx="3116026" cy="6759027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F51FD2B8-C731-B296-FA98-FAA282EB74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5056" y="2094596"/>
            <a:ext cx="3138120" cy="67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48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/>
          <p:nvPr/>
        </p:nvSpPr>
        <p:spPr>
          <a:xfrm>
            <a:off x="719530" y="540003"/>
            <a:ext cx="1055807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Insulsafe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- A Saint-Gobain Application</a:t>
            </a:r>
            <a:endParaRPr sz="4000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52" name="Google Shape;352;p13"/>
          <p:cNvGrpSpPr/>
          <p:nvPr/>
        </p:nvGrpSpPr>
        <p:grpSpPr>
          <a:xfrm>
            <a:off x="673100" y="1779925"/>
            <a:ext cx="4561215" cy="6830695"/>
            <a:chOff x="673100" y="1779925"/>
            <a:chExt cx="4561215" cy="6830695"/>
          </a:xfrm>
        </p:grpSpPr>
        <p:sp>
          <p:nvSpPr>
            <p:cNvPr id="353" name="Google Shape;353;p13"/>
            <p:cNvSpPr/>
            <p:nvPr/>
          </p:nvSpPr>
          <p:spPr>
            <a:xfrm>
              <a:off x="673100" y="1779925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4" extrusionOk="0">
                  <a:moveTo>
                    <a:pt x="4561199" y="0"/>
                  </a:moveTo>
                  <a:lnTo>
                    <a:pt x="0" y="0"/>
                  </a:lnTo>
                  <a:lnTo>
                    <a:pt x="614029" y="614028"/>
                  </a:lnTo>
                  <a:lnTo>
                    <a:pt x="3947170" y="614028"/>
                  </a:lnTo>
                  <a:lnTo>
                    <a:pt x="45611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673100" y="7996571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5" extrusionOk="0">
                  <a:moveTo>
                    <a:pt x="3947170" y="0"/>
                  </a:moveTo>
                  <a:lnTo>
                    <a:pt x="614029" y="0"/>
                  </a:lnTo>
                  <a:lnTo>
                    <a:pt x="0" y="614028"/>
                  </a:lnTo>
                  <a:lnTo>
                    <a:pt x="4561199" y="614028"/>
                  </a:lnTo>
                  <a:lnTo>
                    <a:pt x="394717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67310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4" h="6830695" extrusionOk="0">
                  <a:moveTo>
                    <a:pt x="0" y="0"/>
                  </a:moveTo>
                  <a:lnTo>
                    <a:pt x="0" y="6830674"/>
                  </a:lnTo>
                  <a:lnTo>
                    <a:pt x="614029" y="6216646"/>
                  </a:lnTo>
                  <a:lnTo>
                    <a:pt x="614029" y="61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462027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5" h="6830695" extrusionOk="0">
                  <a:moveTo>
                    <a:pt x="614029" y="0"/>
                  </a:moveTo>
                  <a:lnTo>
                    <a:pt x="0" y="614028"/>
                  </a:lnTo>
                  <a:lnTo>
                    <a:pt x="0" y="6216646"/>
                  </a:lnTo>
                  <a:lnTo>
                    <a:pt x="614029" y="6830674"/>
                  </a:lnTo>
                  <a:lnTo>
                    <a:pt x="614029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673100" y="1779925"/>
              <a:ext cx="4561205" cy="6830695"/>
            </a:xfrm>
            <a:custGeom>
              <a:avLst/>
              <a:gdLst/>
              <a:ahLst/>
              <a:cxnLst/>
              <a:rect l="l" t="t" r="r" b="b"/>
              <a:pathLst>
                <a:path w="4561205" h="6830695" extrusionOk="0">
                  <a:moveTo>
                    <a:pt x="0" y="0"/>
                  </a:moveTo>
                  <a:lnTo>
                    <a:pt x="4561200" y="0"/>
                  </a:lnTo>
                  <a:lnTo>
                    <a:pt x="4561200" y="6830675"/>
                  </a:lnTo>
                  <a:lnTo>
                    <a:pt x="0" y="6830675"/>
                  </a:lnTo>
                  <a:lnTo>
                    <a:pt x="0" y="0"/>
                  </a:lnTo>
                  <a:close/>
                </a:path>
                <a:path w="4561205" h="6830695" extrusionOk="0">
                  <a:moveTo>
                    <a:pt x="0" y="0"/>
                  </a:moveTo>
                  <a:lnTo>
                    <a:pt x="614029" y="614028"/>
                  </a:lnTo>
                </a:path>
                <a:path w="4561205" h="6830695" extrusionOk="0">
                  <a:moveTo>
                    <a:pt x="0" y="6830675"/>
                  </a:moveTo>
                  <a:lnTo>
                    <a:pt x="614029" y="6216646"/>
                  </a:lnTo>
                </a:path>
                <a:path w="4561205" h="6830695" extrusionOk="0">
                  <a:moveTo>
                    <a:pt x="4561200" y="0"/>
                  </a:moveTo>
                  <a:lnTo>
                    <a:pt x="3947171" y="614028"/>
                  </a:lnTo>
                </a:path>
                <a:path w="4561205" h="6830695" extrusionOk="0">
                  <a:moveTo>
                    <a:pt x="4561200" y="6830675"/>
                  </a:moveTo>
                  <a:lnTo>
                    <a:pt x="3947171" y="6216646"/>
                  </a:lnTo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8" name="Google Shape;35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3"/>
          <p:cNvSpPr txBox="1"/>
          <p:nvPr/>
        </p:nvSpPr>
        <p:spPr>
          <a:xfrm>
            <a:off x="1287129" y="2393954"/>
            <a:ext cx="3333750" cy="56032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3195" marR="3638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Insulsafe, A Saint- Gobain application for insulating the attic and performance management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163195" marR="250825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The application was developed for iphone, ipad, android and tablets with an offline feature and in-app cost calculator.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60" name="Google Shape;360;p13"/>
          <p:cNvGrpSpPr/>
          <p:nvPr/>
        </p:nvGrpSpPr>
        <p:grpSpPr>
          <a:xfrm>
            <a:off x="5727191" y="1853183"/>
            <a:ext cx="3377183" cy="6781800"/>
            <a:chOff x="5727191" y="1853183"/>
            <a:chExt cx="3377183" cy="6781800"/>
          </a:xfrm>
        </p:grpSpPr>
        <p:pic>
          <p:nvPicPr>
            <p:cNvPr id="361" name="Google Shape;361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27191" y="1853183"/>
              <a:ext cx="3377183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72413" y="2362200"/>
              <a:ext cx="2869956" cy="586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13"/>
          <p:cNvGrpSpPr/>
          <p:nvPr/>
        </p:nvGrpSpPr>
        <p:grpSpPr>
          <a:xfrm>
            <a:off x="9326880" y="1853183"/>
            <a:ext cx="3377183" cy="6781800"/>
            <a:chOff x="9326880" y="1853183"/>
            <a:chExt cx="3377183" cy="6781800"/>
          </a:xfrm>
        </p:grpSpPr>
        <p:pic>
          <p:nvPicPr>
            <p:cNvPr id="364" name="Google Shape;364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326880" y="1853183"/>
              <a:ext cx="3377183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608163" y="2362200"/>
              <a:ext cx="2819400" cy="586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6" name="Google Shape;366;p13"/>
          <p:cNvGrpSpPr/>
          <p:nvPr/>
        </p:nvGrpSpPr>
        <p:grpSpPr>
          <a:xfrm>
            <a:off x="13060680" y="1853183"/>
            <a:ext cx="3377183" cy="6781800"/>
            <a:chOff x="13060680" y="1853183"/>
            <a:chExt cx="3377183" cy="6781800"/>
          </a:xfrm>
        </p:grpSpPr>
        <p:pic>
          <p:nvPicPr>
            <p:cNvPr id="367" name="Google Shape;367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060680" y="1853183"/>
              <a:ext cx="3377183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341959" y="2362200"/>
              <a:ext cx="2817461" cy="5867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9" name="Google Shape;369;p13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/>
          <p:nvPr/>
        </p:nvSpPr>
        <p:spPr>
          <a:xfrm>
            <a:off x="719530" y="540003"/>
            <a:ext cx="919917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Mexo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- A Cab Booking Application</a:t>
            </a:r>
            <a:endParaRPr sz="4000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79" name="Google Shape;379;p14"/>
          <p:cNvGrpSpPr/>
          <p:nvPr/>
        </p:nvGrpSpPr>
        <p:grpSpPr>
          <a:xfrm>
            <a:off x="673100" y="1779925"/>
            <a:ext cx="4561215" cy="6830695"/>
            <a:chOff x="673100" y="1779925"/>
            <a:chExt cx="4561215" cy="6830695"/>
          </a:xfrm>
        </p:grpSpPr>
        <p:sp>
          <p:nvSpPr>
            <p:cNvPr id="380" name="Google Shape;380;p14"/>
            <p:cNvSpPr/>
            <p:nvPr/>
          </p:nvSpPr>
          <p:spPr>
            <a:xfrm>
              <a:off x="673100" y="1779925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4" extrusionOk="0">
                  <a:moveTo>
                    <a:pt x="4561199" y="0"/>
                  </a:moveTo>
                  <a:lnTo>
                    <a:pt x="0" y="0"/>
                  </a:lnTo>
                  <a:lnTo>
                    <a:pt x="614029" y="614028"/>
                  </a:lnTo>
                  <a:lnTo>
                    <a:pt x="3947170" y="614028"/>
                  </a:lnTo>
                  <a:lnTo>
                    <a:pt x="45611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673100" y="7996571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5" extrusionOk="0">
                  <a:moveTo>
                    <a:pt x="3947170" y="0"/>
                  </a:moveTo>
                  <a:lnTo>
                    <a:pt x="614029" y="0"/>
                  </a:lnTo>
                  <a:lnTo>
                    <a:pt x="0" y="614028"/>
                  </a:lnTo>
                  <a:lnTo>
                    <a:pt x="4561199" y="614028"/>
                  </a:lnTo>
                  <a:lnTo>
                    <a:pt x="394717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7310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4" h="6830695" extrusionOk="0">
                  <a:moveTo>
                    <a:pt x="0" y="0"/>
                  </a:moveTo>
                  <a:lnTo>
                    <a:pt x="0" y="6830674"/>
                  </a:lnTo>
                  <a:lnTo>
                    <a:pt x="614029" y="6216646"/>
                  </a:lnTo>
                  <a:lnTo>
                    <a:pt x="614029" y="61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462027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5" h="6830695" extrusionOk="0">
                  <a:moveTo>
                    <a:pt x="614029" y="0"/>
                  </a:moveTo>
                  <a:lnTo>
                    <a:pt x="0" y="614028"/>
                  </a:lnTo>
                  <a:lnTo>
                    <a:pt x="0" y="6216646"/>
                  </a:lnTo>
                  <a:lnTo>
                    <a:pt x="614029" y="6830674"/>
                  </a:lnTo>
                  <a:lnTo>
                    <a:pt x="614029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673100" y="1779925"/>
              <a:ext cx="4561205" cy="6830695"/>
            </a:xfrm>
            <a:custGeom>
              <a:avLst/>
              <a:gdLst/>
              <a:ahLst/>
              <a:cxnLst/>
              <a:rect l="l" t="t" r="r" b="b"/>
              <a:pathLst>
                <a:path w="4561205" h="6830695" extrusionOk="0">
                  <a:moveTo>
                    <a:pt x="0" y="0"/>
                  </a:moveTo>
                  <a:lnTo>
                    <a:pt x="4561200" y="0"/>
                  </a:lnTo>
                  <a:lnTo>
                    <a:pt x="4561200" y="6830675"/>
                  </a:lnTo>
                  <a:lnTo>
                    <a:pt x="0" y="6830675"/>
                  </a:lnTo>
                  <a:lnTo>
                    <a:pt x="0" y="0"/>
                  </a:lnTo>
                  <a:close/>
                </a:path>
                <a:path w="4561205" h="6830695" extrusionOk="0">
                  <a:moveTo>
                    <a:pt x="0" y="0"/>
                  </a:moveTo>
                  <a:lnTo>
                    <a:pt x="614029" y="614028"/>
                  </a:lnTo>
                </a:path>
                <a:path w="4561205" h="6830695" extrusionOk="0">
                  <a:moveTo>
                    <a:pt x="0" y="6830675"/>
                  </a:moveTo>
                  <a:lnTo>
                    <a:pt x="614029" y="6216646"/>
                  </a:lnTo>
                </a:path>
                <a:path w="4561205" h="6830695" extrusionOk="0">
                  <a:moveTo>
                    <a:pt x="4561200" y="0"/>
                  </a:moveTo>
                  <a:lnTo>
                    <a:pt x="3947171" y="614028"/>
                  </a:lnTo>
                </a:path>
                <a:path w="4561205" h="6830695" extrusionOk="0">
                  <a:moveTo>
                    <a:pt x="4561200" y="6830675"/>
                  </a:moveTo>
                  <a:lnTo>
                    <a:pt x="3947171" y="6216646"/>
                  </a:lnTo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5" name="Google Shape;38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4"/>
          <p:cNvSpPr txBox="1"/>
          <p:nvPr/>
        </p:nvSpPr>
        <p:spPr>
          <a:xfrm>
            <a:off x="1287129" y="2393954"/>
            <a:ext cx="3333750" cy="56032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20"/>
              </a:spcBef>
              <a:spcAft>
                <a:spcPts val="0"/>
              </a:spcAft>
              <a:buNone/>
            </a:pP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3195" marR="3225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Mexo</a:t>
            </a:r>
            <a:r>
              <a:rPr lang="en-US" sz="2000" b="1" dirty="0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 is a cab booking application system for the consumer as well as the driver.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2000" dirty="0">
              <a:latin typeface="Tahoma"/>
              <a:ea typeface="Tahoma"/>
              <a:cs typeface="Tahoma"/>
              <a:sym typeface="Tahoma"/>
            </a:endParaRPr>
          </a:p>
          <a:p>
            <a:pPr marL="163195" marR="225425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The trips can be booked and the cost estimates are recorded.</a:t>
            </a:r>
            <a:endParaRPr sz="2000" dirty="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87" name="Google Shape;387;p14"/>
          <p:cNvGrpSpPr/>
          <p:nvPr/>
        </p:nvGrpSpPr>
        <p:grpSpPr>
          <a:xfrm>
            <a:off x="8147304" y="2959607"/>
            <a:ext cx="2148839" cy="4315968"/>
            <a:chOff x="8147304" y="2959607"/>
            <a:chExt cx="2148839" cy="4315968"/>
          </a:xfrm>
        </p:grpSpPr>
        <p:pic>
          <p:nvPicPr>
            <p:cNvPr id="388" name="Google Shape;388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147304" y="2959607"/>
              <a:ext cx="2148839" cy="4315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296699" y="3277200"/>
              <a:ext cx="1825199" cy="3733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Google Shape;390;p14"/>
            <p:cNvSpPr/>
            <p:nvPr/>
          </p:nvSpPr>
          <p:spPr>
            <a:xfrm>
              <a:off x="8291936" y="3272438"/>
              <a:ext cx="1835150" cy="3743325"/>
            </a:xfrm>
            <a:custGeom>
              <a:avLst/>
              <a:gdLst/>
              <a:ahLst/>
              <a:cxnLst/>
              <a:rect l="l" t="t" r="r" b="b"/>
              <a:pathLst>
                <a:path w="1835150" h="3743325" extrusionOk="0">
                  <a:moveTo>
                    <a:pt x="0" y="0"/>
                  </a:moveTo>
                  <a:lnTo>
                    <a:pt x="1834725" y="0"/>
                  </a:lnTo>
                  <a:lnTo>
                    <a:pt x="1834725" y="3742725"/>
                  </a:lnTo>
                  <a:lnTo>
                    <a:pt x="0" y="3742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" name="Google Shape;391;p14"/>
          <p:cNvGrpSpPr/>
          <p:nvPr/>
        </p:nvGrpSpPr>
        <p:grpSpPr>
          <a:xfrm>
            <a:off x="14987015" y="1853183"/>
            <a:ext cx="2148840" cy="4315968"/>
            <a:chOff x="14987015" y="1853183"/>
            <a:chExt cx="2148840" cy="4315968"/>
          </a:xfrm>
        </p:grpSpPr>
        <p:pic>
          <p:nvPicPr>
            <p:cNvPr id="392" name="Google Shape;392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987015" y="1853183"/>
              <a:ext cx="2148840" cy="4315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1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154693" y="2210400"/>
              <a:ext cx="1825199" cy="3733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14"/>
            <p:cNvSpPr/>
            <p:nvPr/>
          </p:nvSpPr>
          <p:spPr>
            <a:xfrm>
              <a:off x="15149931" y="2205637"/>
              <a:ext cx="1835150" cy="3743325"/>
            </a:xfrm>
            <a:custGeom>
              <a:avLst/>
              <a:gdLst/>
              <a:ahLst/>
              <a:cxnLst/>
              <a:rect l="l" t="t" r="r" b="b"/>
              <a:pathLst>
                <a:path w="1835150" h="3743325" extrusionOk="0">
                  <a:moveTo>
                    <a:pt x="0" y="0"/>
                  </a:moveTo>
                  <a:lnTo>
                    <a:pt x="1834725" y="0"/>
                  </a:lnTo>
                  <a:lnTo>
                    <a:pt x="1834725" y="3742725"/>
                  </a:lnTo>
                  <a:lnTo>
                    <a:pt x="0" y="3742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14"/>
          <p:cNvGrpSpPr/>
          <p:nvPr/>
        </p:nvGrpSpPr>
        <p:grpSpPr>
          <a:xfrm>
            <a:off x="10433304" y="4483607"/>
            <a:ext cx="2148839" cy="4315968"/>
            <a:chOff x="10433304" y="4483607"/>
            <a:chExt cx="2148839" cy="4315968"/>
          </a:xfrm>
        </p:grpSpPr>
        <p:pic>
          <p:nvPicPr>
            <p:cNvPr id="396" name="Google Shape;396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433304" y="4483607"/>
              <a:ext cx="2148839" cy="4315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1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579100" y="4842324"/>
              <a:ext cx="1828800" cy="3733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14"/>
            <p:cNvSpPr/>
            <p:nvPr/>
          </p:nvSpPr>
          <p:spPr>
            <a:xfrm>
              <a:off x="10574337" y="4837560"/>
              <a:ext cx="1838325" cy="3743325"/>
            </a:xfrm>
            <a:custGeom>
              <a:avLst/>
              <a:gdLst/>
              <a:ahLst/>
              <a:cxnLst/>
              <a:rect l="l" t="t" r="r" b="b"/>
              <a:pathLst>
                <a:path w="1838325" h="3743325" extrusionOk="0">
                  <a:moveTo>
                    <a:pt x="0" y="0"/>
                  </a:moveTo>
                  <a:lnTo>
                    <a:pt x="1838325" y="0"/>
                  </a:lnTo>
                  <a:lnTo>
                    <a:pt x="1838325" y="3742725"/>
                  </a:lnTo>
                  <a:lnTo>
                    <a:pt x="0" y="3742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14"/>
          <p:cNvGrpSpPr/>
          <p:nvPr/>
        </p:nvGrpSpPr>
        <p:grpSpPr>
          <a:xfrm>
            <a:off x="5843015" y="1853183"/>
            <a:ext cx="2148840" cy="4315968"/>
            <a:chOff x="5843015" y="1853183"/>
            <a:chExt cx="2148840" cy="4315968"/>
          </a:xfrm>
        </p:grpSpPr>
        <p:pic>
          <p:nvPicPr>
            <p:cNvPr id="400" name="Google Shape;400;p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43015" y="1853183"/>
              <a:ext cx="2148840" cy="4315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1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010699" y="2209799"/>
              <a:ext cx="1825199" cy="37331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14"/>
          <p:cNvGrpSpPr/>
          <p:nvPr/>
        </p:nvGrpSpPr>
        <p:grpSpPr>
          <a:xfrm>
            <a:off x="12719304" y="2959607"/>
            <a:ext cx="2148840" cy="4315968"/>
            <a:chOff x="12719304" y="2959607"/>
            <a:chExt cx="2148840" cy="4315968"/>
          </a:xfrm>
        </p:grpSpPr>
        <p:pic>
          <p:nvPicPr>
            <p:cNvPr id="403" name="Google Shape;403;p1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719304" y="2959607"/>
              <a:ext cx="2148840" cy="4315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1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2868694" y="3276599"/>
              <a:ext cx="1825199" cy="3733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14"/>
            <p:cNvSpPr/>
            <p:nvPr/>
          </p:nvSpPr>
          <p:spPr>
            <a:xfrm>
              <a:off x="12863931" y="3271837"/>
              <a:ext cx="1835150" cy="3743325"/>
            </a:xfrm>
            <a:custGeom>
              <a:avLst/>
              <a:gdLst/>
              <a:ahLst/>
              <a:cxnLst/>
              <a:rect l="l" t="t" r="r" b="b"/>
              <a:pathLst>
                <a:path w="1835150" h="3743325" extrusionOk="0">
                  <a:moveTo>
                    <a:pt x="0" y="0"/>
                  </a:moveTo>
                  <a:lnTo>
                    <a:pt x="1834725" y="0"/>
                  </a:lnTo>
                  <a:lnTo>
                    <a:pt x="1834725" y="3742725"/>
                  </a:lnTo>
                  <a:lnTo>
                    <a:pt x="0" y="37427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14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407" name="Google Shape;407;p1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1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15"/>
          <p:cNvGrpSpPr/>
          <p:nvPr/>
        </p:nvGrpSpPr>
        <p:grpSpPr>
          <a:xfrm>
            <a:off x="14032737" y="1295400"/>
            <a:ext cx="3157981" cy="8282940"/>
            <a:chOff x="14032737" y="1295400"/>
            <a:chExt cx="3157981" cy="8282940"/>
          </a:xfrm>
        </p:grpSpPr>
        <p:pic>
          <p:nvPicPr>
            <p:cNvPr id="416" name="Google Shape;416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5172943" y="1295400"/>
              <a:ext cx="2017775" cy="7924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1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457093" y="1676400"/>
              <a:ext cx="1522799" cy="327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455899" y="5638800"/>
              <a:ext cx="1522799" cy="327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1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1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Google Shape;421;p15"/>
          <p:cNvSpPr txBox="1"/>
          <p:nvPr/>
        </p:nvSpPr>
        <p:spPr>
          <a:xfrm>
            <a:off x="719530" y="540003"/>
            <a:ext cx="1293297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Movado - A Fashion E-Commerce Application</a:t>
            </a:r>
            <a:endParaRPr sz="4000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22" name="Google Shape;422;p15"/>
          <p:cNvGrpSpPr/>
          <p:nvPr/>
        </p:nvGrpSpPr>
        <p:grpSpPr>
          <a:xfrm>
            <a:off x="673100" y="1779925"/>
            <a:ext cx="4561215" cy="6830695"/>
            <a:chOff x="673100" y="1779925"/>
            <a:chExt cx="4561215" cy="6830695"/>
          </a:xfrm>
        </p:grpSpPr>
        <p:sp>
          <p:nvSpPr>
            <p:cNvPr id="423" name="Google Shape;423;p15"/>
            <p:cNvSpPr/>
            <p:nvPr/>
          </p:nvSpPr>
          <p:spPr>
            <a:xfrm>
              <a:off x="673100" y="1779925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4" extrusionOk="0">
                  <a:moveTo>
                    <a:pt x="4561199" y="0"/>
                  </a:moveTo>
                  <a:lnTo>
                    <a:pt x="0" y="0"/>
                  </a:lnTo>
                  <a:lnTo>
                    <a:pt x="614029" y="614028"/>
                  </a:lnTo>
                  <a:lnTo>
                    <a:pt x="3947170" y="614028"/>
                  </a:lnTo>
                  <a:lnTo>
                    <a:pt x="45611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673100" y="7996571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5" extrusionOk="0">
                  <a:moveTo>
                    <a:pt x="3947170" y="0"/>
                  </a:moveTo>
                  <a:lnTo>
                    <a:pt x="614029" y="0"/>
                  </a:lnTo>
                  <a:lnTo>
                    <a:pt x="0" y="614028"/>
                  </a:lnTo>
                  <a:lnTo>
                    <a:pt x="4561199" y="614028"/>
                  </a:lnTo>
                  <a:lnTo>
                    <a:pt x="394717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67310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4" h="6830695" extrusionOk="0">
                  <a:moveTo>
                    <a:pt x="0" y="0"/>
                  </a:moveTo>
                  <a:lnTo>
                    <a:pt x="0" y="6830674"/>
                  </a:lnTo>
                  <a:lnTo>
                    <a:pt x="614029" y="6216646"/>
                  </a:lnTo>
                  <a:lnTo>
                    <a:pt x="614029" y="61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462027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5" h="6830695" extrusionOk="0">
                  <a:moveTo>
                    <a:pt x="614029" y="0"/>
                  </a:moveTo>
                  <a:lnTo>
                    <a:pt x="0" y="614028"/>
                  </a:lnTo>
                  <a:lnTo>
                    <a:pt x="0" y="6216646"/>
                  </a:lnTo>
                  <a:lnTo>
                    <a:pt x="614029" y="6830674"/>
                  </a:lnTo>
                  <a:lnTo>
                    <a:pt x="614029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673100" y="1779925"/>
              <a:ext cx="4561205" cy="6830695"/>
            </a:xfrm>
            <a:custGeom>
              <a:avLst/>
              <a:gdLst/>
              <a:ahLst/>
              <a:cxnLst/>
              <a:rect l="l" t="t" r="r" b="b"/>
              <a:pathLst>
                <a:path w="4561205" h="6830695" extrusionOk="0">
                  <a:moveTo>
                    <a:pt x="0" y="0"/>
                  </a:moveTo>
                  <a:lnTo>
                    <a:pt x="4561200" y="0"/>
                  </a:lnTo>
                  <a:lnTo>
                    <a:pt x="4561200" y="6830675"/>
                  </a:lnTo>
                  <a:lnTo>
                    <a:pt x="0" y="6830675"/>
                  </a:lnTo>
                  <a:lnTo>
                    <a:pt x="0" y="0"/>
                  </a:lnTo>
                  <a:close/>
                </a:path>
                <a:path w="4561205" h="6830695" extrusionOk="0">
                  <a:moveTo>
                    <a:pt x="0" y="0"/>
                  </a:moveTo>
                  <a:lnTo>
                    <a:pt x="614029" y="614028"/>
                  </a:lnTo>
                </a:path>
                <a:path w="4561205" h="6830695" extrusionOk="0">
                  <a:moveTo>
                    <a:pt x="0" y="6830675"/>
                  </a:moveTo>
                  <a:lnTo>
                    <a:pt x="614029" y="6216646"/>
                  </a:lnTo>
                </a:path>
                <a:path w="4561205" h="6830695" extrusionOk="0">
                  <a:moveTo>
                    <a:pt x="4561200" y="0"/>
                  </a:moveTo>
                  <a:lnTo>
                    <a:pt x="3947171" y="614028"/>
                  </a:lnTo>
                </a:path>
                <a:path w="4561205" h="6830695" extrusionOk="0">
                  <a:moveTo>
                    <a:pt x="4561200" y="6830675"/>
                  </a:moveTo>
                  <a:lnTo>
                    <a:pt x="3947171" y="6216646"/>
                  </a:lnTo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8" name="Google Shape;428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15"/>
          <p:cNvSpPr txBox="1"/>
          <p:nvPr/>
        </p:nvSpPr>
        <p:spPr>
          <a:xfrm>
            <a:off x="1287129" y="2393954"/>
            <a:ext cx="3333750" cy="56032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3195" marR="5137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Movado app is a fashion app made for introducing watch models to the masses and raise public awareness.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163195" marR="297180" lvl="0" indent="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The user has the ability to search, filter results, browse details and buy from a large collection of Movado watches.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30" name="Google Shape;430;p15"/>
          <p:cNvGrpSpPr/>
          <p:nvPr/>
        </p:nvGrpSpPr>
        <p:grpSpPr>
          <a:xfrm>
            <a:off x="8336280" y="1295400"/>
            <a:ext cx="2014727" cy="7924799"/>
            <a:chOff x="8336280" y="1295400"/>
            <a:chExt cx="2014727" cy="7924799"/>
          </a:xfrm>
        </p:grpSpPr>
        <p:pic>
          <p:nvPicPr>
            <p:cNvPr id="431" name="Google Shape;431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336280" y="1295400"/>
              <a:ext cx="2014727" cy="7924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597900" y="1676400"/>
              <a:ext cx="1522799" cy="327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1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597900" y="5638800"/>
              <a:ext cx="1522799" cy="3200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15"/>
          <p:cNvGrpSpPr/>
          <p:nvPr/>
        </p:nvGrpSpPr>
        <p:grpSpPr>
          <a:xfrm>
            <a:off x="10622280" y="1258824"/>
            <a:ext cx="2014727" cy="7927847"/>
            <a:chOff x="10622280" y="1258824"/>
            <a:chExt cx="2014727" cy="7927847"/>
          </a:xfrm>
        </p:grpSpPr>
        <p:pic>
          <p:nvPicPr>
            <p:cNvPr id="435" name="Google Shape;435;p1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622280" y="1258824"/>
              <a:ext cx="2014727" cy="7927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1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0883900" y="1600200"/>
              <a:ext cx="1522799" cy="327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15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883900" y="5562600"/>
              <a:ext cx="1522799" cy="3276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8" name="Google Shape;438;p15"/>
          <p:cNvGrpSpPr/>
          <p:nvPr/>
        </p:nvGrpSpPr>
        <p:grpSpPr>
          <a:xfrm>
            <a:off x="6028944" y="1295400"/>
            <a:ext cx="2017776" cy="7924799"/>
            <a:chOff x="6028944" y="1295400"/>
            <a:chExt cx="2017776" cy="7924799"/>
          </a:xfrm>
        </p:grpSpPr>
        <p:pic>
          <p:nvPicPr>
            <p:cNvPr id="439" name="Google Shape;439;p1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28944" y="1295400"/>
              <a:ext cx="2017776" cy="7924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1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313100" y="1676400"/>
              <a:ext cx="1522799" cy="327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15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311900" y="5638800"/>
              <a:ext cx="1522799" cy="32003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2" name="Google Shape;442;p15"/>
          <p:cNvGrpSpPr/>
          <p:nvPr/>
        </p:nvGrpSpPr>
        <p:grpSpPr>
          <a:xfrm>
            <a:off x="12908280" y="1295400"/>
            <a:ext cx="2014727" cy="7924799"/>
            <a:chOff x="12908280" y="1295400"/>
            <a:chExt cx="2014727" cy="7924799"/>
          </a:xfrm>
        </p:grpSpPr>
        <p:pic>
          <p:nvPicPr>
            <p:cNvPr id="443" name="Google Shape;443;p1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2908280" y="1295400"/>
              <a:ext cx="2014727" cy="7924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15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3171094" y="5638800"/>
              <a:ext cx="1522799" cy="3276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p15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3169900" y="1676400"/>
              <a:ext cx="1522799" cy="3276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16"/>
          <p:cNvGrpSpPr/>
          <p:nvPr/>
        </p:nvGrpSpPr>
        <p:grpSpPr>
          <a:xfrm>
            <a:off x="673100" y="1779925"/>
            <a:ext cx="4561215" cy="6830695"/>
            <a:chOff x="673100" y="1779925"/>
            <a:chExt cx="4561215" cy="6830695"/>
          </a:xfrm>
        </p:grpSpPr>
        <p:sp>
          <p:nvSpPr>
            <p:cNvPr id="453" name="Google Shape;453;p16"/>
            <p:cNvSpPr/>
            <p:nvPr/>
          </p:nvSpPr>
          <p:spPr>
            <a:xfrm>
              <a:off x="673100" y="1779925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4" extrusionOk="0">
                  <a:moveTo>
                    <a:pt x="4561199" y="0"/>
                  </a:moveTo>
                  <a:lnTo>
                    <a:pt x="0" y="0"/>
                  </a:lnTo>
                  <a:lnTo>
                    <a:pt x="614029" y="614028"/>
                  </a:lnTo>
                  <a:lnTo>
                    <a:pt x="3947170" y="614028"/>
                  </a:lnTo>
                  <a:lnTo>
                    <a:pt x="45611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673100" y="7996571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5" extrusionOk="0">
                  <a:moveTo>
                    <a:pt x="3947170" y="0"/>
                  </a:moveTo>
                  <a:lnTo>
                    <a:pt x="614029" y="0"/>
                  </a:lnTo>
                  <a:lnTo>
                    <a:pt x="0" y="614028"/>
                  </a:lnTo>
                  <a:lnTo>
                    <a:pt x="4561199" y="614028"/>
                  </a:lnTo>
                  <a:lnTo>
                    <a:pt x="394717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67310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4" h="6830695" extrusionOk="0">
                  <a:moveTo>
                    <a:pt x="0" y="0"/>
                  </a:moveTo>
                  <a:lnTo>
                    <a:pt x="0" y="6830674"/>
                  </a:lnTo>
                  <a:lnTo>
                    <a:pt x="614029" y="6216646"/>
                  </a:lnTo>
                  <a:lnTo>
                    <a:pt x="614029" y="61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462027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5" h="6830695" extrusionOk="0">
                  <a:moveTo>
                    <a:pt x="614029" y="0"/>
                  </a:moveTo>
                  <a:lnTo>
                    <a:pt x="0" y="614028"/>
                  </a:lnTo>
                  <a:lnTo>
                    <a:pt x="0" y="6216646"/>
                  </a:lnTo>
                  <a:lnTo>
                    <a:pt x="614029" y="6830674"/>
                  </a:lnTo>
                  <a:lnTo>
                    <a:pt x="614029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673100" y="1779925"/>
              <a:ext cx="4561205" cy="6830695"/>
            </a:xfrm>
            <a:custGeom>
              <a:avLst/>
              <a:gdLst/>
              <a:ahLst/>
              <a:cxnLst/>
              <a:rect l="l" t="t" r="r" b="b"/>
              <a:pathLst>
                <a:path w="4561205" h="6830695" extrusionOk="0">
                  <a:moveTo>
                    <a:pt x="0" y="0"/>
                  </a:moveTo>
                  <a:lnTo>
                    <a:pt x="4561200" y="0"/>
                  </a:lnTo>
                  <a:lnTo>
                    <a:pt x="4561200" y="6830675"/>
                  </a:lnTo>
                  <a:lnTo>
                    <a:pt x="0" y="6830675"/>
                  </a:lnTo>
                  <a:lnTo>
                    <a:pt x="0" y="0"/>
                  </a:lnTo>
                  <a:close/>
                </a:path>
                <a:path w="4561205" h="6830695" extrusionOk="0">
                  <a:moveTo>
                    <a:pt x="0" y="0"/>
                  </a:moveTo>
                  <a:lnTo>
                    <a:pt x="614029" y="614028"/>
                  </a:lnTo>
                </a:path>
                <a:path w="4561205" h="6830695" extrusionOk="0">
                  <a:moveTo>
                    <a:pt x="0" y="6830675"/>
                  </a:moveTo>
                  <a:lnTo>
                    <a:pt x="614029" y="6216646"/>
                  </a:lnTo>
                </a:path>
                <a:path w="4561205" h="6830695" extrusionOk="0">
                  <a:moveTo>
                    <a:pt x="4561200" y="0"/>
                  </a:moveTo>
                  <a:lnTo>
                    <a:pt x="3947171" y="614028"/>
                  </a:lnTo>
                </a:path>
                <a:path w="4561205" h="6830695" extrusionOk="0">
                  <a:moveTo>
                    <a:pt x="4561200" y="6830675"/>
                  </a:moveTo>
                  <a:lnTo>
                    <a:pt x="3947171" y="6216646"/>
                  </a:lnTo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8" name="Google Shape;45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16"/>
          <p:cNvSpPr txBox="1"/>
          <p:nvPr/>
        </p:nvSpPr>
        <p:spPr>
          <a:xfrm>
            <a:off x="1287129" y="2393954"/>
            <a:ext cx="3333750" cy="56032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15595" marR="2984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Bee ERP is a full blown ERP system for a South African logistics company.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315595" marR="276225" lvl="0" indent="0" algn="l" rtl="0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It takes care of order management, finance, fulfillment of orders along with the efficient operational tracking and revenue.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60" name="Google Shape;460;p16"/>
          <p:cNvGrpSpPr/>
          <p:nvPr/>
        </p:nvGrpSpPr>
        <p:grpSpPr>
          <a:xfrm>
            <a:off x="5930900" y="1447800"/>
            <a:ext cx="7119365" cy="6946900"/>
            <a:chOff x="5930900" y="1447800"/>
            <a:chExt cx="7119365" cy="6946900"/>
          </a:xfrm>
        </p:grpSpPr>
        <p:pic>
          <p:nvPicPr>
            <p:cNvPr id="461" name="Google Shape;461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30900" y="2590800"/>
              <a:ext cx="7119365" cy="5803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1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378700" y="1447800"/>
              <a:ext cx="3335856" cy="24272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16"/>
          <p:cNvGrpSpPr/>
          <p:nvPr/>
        </p:nvGrpSpPr>
        <p:grpSpPr>
          <a:xfrm>
            <a:off x="13160223" y="3276600"/>
            <a:ext cx="3858378" cy="3962400"/>
            <a:chOff x="13160223" y="3276600"/>
            <a:chExt cx="3858378" cy="3962400"/>
          </a:xfrm>
        </p:grpSpPr>
        <p:pic>
          <p:nvPicPr>
            <p:cNvPr id="464" name="Google Shape;464;p1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160223" y="3810000"/>
              <a:ext cx="3858378" cy="342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1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3322299" y="3276600"/>
              <a:ext cx="2157291" cy="152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" name="Google Shape;466;p16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467" name="Google Shape;467;p1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16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" name="Google Shape;470;p16"/>
          <p:cNvSpPr txBox="1">
            <a:spLocks noGrp="1"/>
          </p:cNvSpPr>
          <p:nvPr>
            <p:ph type="title"/>
          </p:nvPr>
        </p:nvSpPr>
        <p:spPr>
          <a:xfrm>
            <a:off x="694130" y="286003"/>
            <a:ext cx="1653977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8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Bee ERP- Logistics Management &amp; Tracking Application</a:t>
            </a:r>
            <a:endParaRPr sz="9000" baseline="30000"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"/>
          <p:cNvSpPr txBox="1"/>
          <p:nvPr/>
        </p:nvSpPr>
        <p:spPr>
          <a:xfrm>
            <a:off x="719530" y="540003"/>
            <a:ext cx="1261547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ICEGOV - International conference Application</a:t>
            </a:r>
            <a:endParaRPr sz="4000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76" name="Google Shape;476;p17"/>
          <p:cNvGrpSpPr/>
          <p:nvPr/>
        </p:nvGrpSpPr>
        <p:grpSpPr>
          <a:xfrm>
            <a:off x="673100" y="1779925"/>
            <a:ext cx="4561215" cy="6830695"/>
            <a:chOff x="673100" y="1779925"/>
            <a:chExt cx="4561215" cy="6830695"/>
          </a:xfrm>
        </p:grpSpPr>
        <p:sp>
          <p:nvSpPr>
            <p:cNvPr id="477" name="Google Shape;477;p17"/>
            <p:cNvSpPr/>
            <p:nvPr/>
          </p:nvSpPr>
          <p:spPr>
            <a:xfrm>
              <a:off x="673100" y="1779925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4" extrusionOk="0">
                  <a:moveTo>
                    <a:pt x="4561199" y="0"/>
                  </a:moveTo>
                  <a:lnTo>
                    <a:pt x="0" y="0"/>
                  </a:lnTo>
                  <a:lnTo>
                    <a:pt x="614029" y="614028"/>
                  </a:lnTo>
                  <a:lnTo>
                    <a:pt x="3947170" y="614028"/>
                  </a:lnTo>
                  <a:lnTo>
                    <a:pt x="45611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673100" y="7996571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5" extrusionOk="0">
                  <a:moveTo>
                    <a:pt x="3947170" y="0"/>
                  </a:moveTo>
                  <a:lnTo>
                    <a:pt x="614029" y="0"/>
                  </a:lnTo>
                  <a:lnTo>
                    <a:pt x="0" y="614028"/>
                  </a:lnTo>
                  <a:lnTo>
                    <a:pt x="4561199" y="614028"/>
                  </a:lnTo>
                  <a:lnTo>
                    <a:pt x="394717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67310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4" h="6830695" extrusionOk="0">
                  <a:moveTo>
                    <a:pt x="0" y="0"/>
                  </a:moveTo>
                  <a:lnTo>
                    <a:pt x="0" y="6830674"/>
                  </a:lnTo>
                  <a:lnTo>
                    <a:pt x="614029" y="6216646"/>
                  </a:lnTo>
                  <a:lnTo>
                    <a:pt x="614029" y="61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462027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5" h="6830695" extrusionOk="0">
                  <a:moveTo>
                    <a:pt x="614029" y="0"/>
                  </a:moveTo>
                  <a:lnTo>
                    <a:pt x="0" y="614028"/>
                  </a:lnTo>
                  <a:lnTo>
                    <a:pt x="0" y="6216646"/>
                  </a:lnTo>
                  <a:lnTo>
                    <a:pt x="614029" y="6830674"/>
                  </a:lnTo>
                  <a:lnTo>
                    <a:pt x="614029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673100" y="1779925"/>
              <a:ext cx="4561205" cy="6830695"/>
            </a:xfrm>
            <a:custGeom>
              <a:avLst/>
              <a:gdLst/>
              <a:ahLst/>
              <a:cxnLst/>
              <a:rect l="l" t="t" r="r" b="b"/>
              <a:pathLst>
                <a:path w="4561205" h="6830695" extrusionOk="0">
                  <a:moveTo>
                    <a:pt x="0" y="0"/>
                  </a:moveTo>
                  <a:lnTo>
                    <a:pt x="4561200" y="0"/>
                  </a:lnTo>
                  <a:lnTo>
                    <a:pt x="4561200" y="6830675"/>
                  </a:lnTo>
                  <a:lnTo>
                    <a:pt x="0" y="6830675"/>
                  </a:lnTo>
                  <a:lnTo>
                    <a:pt x="0" y="0"/>
                  </a:lnTo>
                  <a:close/>
                </a:path>
                <a:path w="4561205" h="6830695" extrusionOk="0">
                  <a:moveTo>
                    <a:pt x="0" y="0"/>
                  </a:moveTo>
                  <a:lnTo>
                    <a:pt x="614029" y="614028"/>
                  </a:lnTo>
                </a:path>
                <a:path w="4561205" h="6830695" extrusionOk="0">
                  <a:moveTo>
                    <a:pt x="0" y="6830675"/>
                  </a:moveTo>
                  <a:lnTo>
                    <a:pt x="614029" y="6216646"/>
                  </a:lnTo>
                </a:path>
                <a:path w="4561205" h="6830695" extrusionOk="0">
                  <a:moveTo>
                    <a:pt x="4561200" y="0"/>
                  </a:moveTo>
                  <a:lnTo>
                    <a:pt x="3947171" y="614028"/>
                  </a:lnTo>
                </a:path>
                <a:path w="4561205" h="6830695" extrusionOk="0">
                  <a:moveTo>
                    <a:pt x="4561200" y="6830675"/>
                  </a:moveTo>
                  <a:lnTo>
                    <a:pt x="3947171" y="6216646"/>
                  </a:lnTo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2" name="Google Shape;48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7"/>
          <p:cNvSpPr txBox="1"/>
          <p:nvPr/>
        </p:nvSpPr>
        <p:spPr>
          <a:xfrm>
            <a:off x="1287129" y="2393954"/>
            <a:ext cx="3333750" cy="56032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3195" marR="2520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This app was designed for the 10th International conference on theory and practice of Electronic Governance.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163195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Skills: iOS 8.0, iOS 9.0,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163195" marR="921385" lvl="0" indent="0" algn="l" rtl="0">
              <a:lnSpc>
                <a:spcPct val="115000"/>
              </a:lnSpc>
              <a:spcBef>
                <a:spcPts val="16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Swift, Xcode 7, HockeyApp, HTML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84" name="Google Shape;484;p17"/>
          <p:cNvGrpSpPr/>
          <p:nvPr/>
        </p:nvGrpSpPr>
        <p:grpSpPr>
          <a:xfrm>
            <a:off x="5854700" y="1371600"/>
            <a:ext cx="10363200" cy="7543799"/>
            <a:chOff x="5854700" y="1371600"/>
            <a:chExt cx="10363200" cy="7543799"/>
          </a:xfrm>
        </p:grpSpPr>
        <p:pic>
          <p:nvPicPr>
            <p:cNvPr id="485" name="Google Shape;485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54700" y="1371600"/>
              <a:ext cx="5257800" cy="75437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50500" y="1371600"/>
              <a:ext cx="5867400" cy="7543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7" name="Google Shape;487;p17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488" name="Google Shape;488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8"/>
          <p:cNvSpPr txBox="1"/>
          <p:nvPr/>
        </p:nvSpPr>
        <p:spPr>
          <a:xfrm>
            <a:off x="719530" y="540003"/>
            <a:ext cx="902137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Myish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- A Blogging Application</a:t>
            </a:r>
            <a:endParaRPr sz="4000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97" name="Google Shape;497;p18"/>
          <p:cNvGrpSpPr/>
          <p:nvPr/>
        </p:nvGrpSpPr>
        <p:grpSpPr>
          <a:xfrm>
            <a:off x="673100" y="1779925"/>
            <a:ext cx="4561215" cy="6830695"/>
            <a:chOff x="673100" y="1779925"/>
            <a:chExt cx="4561215" cy="6830695"/>
          </a:xfrm>
        </p:grpSpPr>
        <p:sp>
          <p:nvSpPr>
            <p:cNvPr id="498" name="Google Shape;498;p18"/>
            <p:cNvSpPr/>
            <p:nvPr/>
          </p:nvSpPr>
          <p:spPr>
            <a:xfrm>
              <a:off x="673100" y="1779925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4" extrusionOk="0">
                  <a:moveTo>
                    <a:pt x="4561199" y="0"/>
                  </a:moveTo>
                  <a:lnTo>
                    <a:pt x="0" y="0"/>
                  </a:lnTo>
                  <a:lnTo>
                    <a:pt x="614029" y="614028"/>
                  </a:lnTo>
                  <a:lnTo>
                    <a:pt x="3947170" y="614028"/>
                  </a:lnTo>
                  <a:lnTo>
                    <a:pt x="45611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8"/>
            <p:cNvSpPr/>
            <p:nvPr/>
          </p:nvSpPr>
          <p:spPr>
            <a:xfrm>
              <a:off x="673100" y="7996571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5" extrusionOk="0">
                  <a:moveTo>
                    <a:pt x="3947170" y="0"/>
                  </a:moveTo>
                  <a:lnTo>
                    <a:pt x="614029" y="0"/>
                  </a:lnTo>
                  <a:lnTo>
                    <a:pt x="0" y="614028"/>
                  </a:lnTo>
                  <a:lnTo>
                    <a:pt x="4561199" y="614028"/>
                  </a:lnTo>
                  <a:lnTo>
                    <a:pt x="394717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8"/>
            <p:cNvSpPr/>
            <p:nvPr/>
          </p:nvSpPr>
          <p:spPr>
            <a:xfrm>
              <a:off x="67310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4" h="6830695" extrusionOk="0">
                  <a:moveTo>
                    <a:pt x="0" y="0"/>
                  </a:moveTo>
                  <a:lnTo>
                    <a:pt x="0" y="6830674"/>
                  </a:lnTo>
                  <a:lnTo>
                    <a:pt x="614029" y="6216646"/>
                  </a:lnTo>
                  <a:lnTo>
                    <a:pt x="614029" y="61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8"/>
            <p:cNvSpPr/>
            <p:nvPr/>
          </p:nvSpPr>
          <p:spPr>
            <a:xfrm>
              <a:off x="462027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5" h="6830695" extrusionOk="0">
                  <a:moveTo>
                    <a:pt x="614029" y="0"/>
                  </a:moveTo>
                  <a:lnTo>
                    <a:pt x="0" y="614028"/>
                  </a:lnTo>
                  <a:lnTo>
                    <a:pt x="0" y="6216646"/>
                  </a:lnTo>
                  <a:lnTo>
                    <a:pt x="614029" y="6830674"/>
                  </a:lnTo>
                  <a:lnTo>
                    <a:pt x="614029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8"/>
            <p:cNvSpPr/>
            <p:nvPr/>
          </p:nvSpPr>
          <p:spPr>
            <a:xfrm>
              <a:off x="673100" y="1779925"/>
              <a:ext cx="4561205" cy="6830695"/>
            </a:xfrm>
            <a:custGeom>
              <a:avLst/>
              <a:gdLst/>
              <a:ahLst/>
              <a:cxnLst/>
              <a:rect l="l" t="t" r="r" b="b"/>
              <a:pathLst>
                <a:path w="4561205" h="6830695" extrusionOk="0">
                  <a:moveTo>
                    <a:pt x="0" y="0"/>
                  </a:moveTo>
                  <a:lnTo>
                    <a:pt x="4561200" y="0"/>
                  </a:lnTo>
                  <a:lnTo>
                    <a:pt x="4561200" y="6830675"/>
                  </a:lnTo>
                  <a:lnTo>
                    <a:pt x="0" y="6830675"/>
                  </a:lnTo>
                  <a:lnTo>
                    <a:pt x="0" y="0"/>
                  </a:lnTo>
                  <a:close/>
                </a:path>
                <a:path w="4561205" h="6830695" extrusionOk="0">
                  <a:moveTo>
                    <a:pt x="0" y="0"/>
                  </a:moveTo>
                  <a:lnTo>
                    <a:pt x="614029" y="614028"/>
                  </a:lnTo>
                </a:path>
                <a:path w="4561205" h="6830695" extrusionOk="0">
                  <a:moveTo>
                    <a:pt x="0" y="6830675"/>
                  </a:moveTo>
                  <a:lnTo>
                    <a:pt x="614029" y="6216646"/>
                  </a:lnTo>
                </a:path>
                <a:path w="4561205" h="6830695" extrusionOk="0">
                  <a:moveTo>
                    <a:pt x="4561200" y="0"/>
                  </a:moveTo>
                  <a:lnTo>
                    <a:pt x="3947171" y="614028"/>
                  </a:lnTo>
                </a:path>
                <a:path w="4561205" h="6830695" extrusionOk="0">
                  <a:moveTo>
                    <a:pt x="4561200" y="6830675"/>
                  </a:moveTo>
                  <a:lnTo>
                    <a:pt x="3947171" y="6216646"/>
                  </a:lnTo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3" name="Google Shape;50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18"/>
          <p:cNvSpPr txBox="1"/>
          <p:nvPr/>
        </p:nvSpPr>
        <p:spPr>
          <a:xfrm>
            <a:off x="1287129" y="2393954"/>
            <a:ext cx="3333750" cy="56032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04125" rIns="0" bIns="0" anchor="t" anchorCtr="0">
            <a:spAutoFit/>
          </a:bodyPr>
          <a:lstStyle/>
          <a:p>
            <a:pPr marL="163195" marR="3181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Myish is a blogging application to share interesting images for food and fashion. Users from your area give feedback with either a 'Yay or a Nay' through a simple swipe on everything that they see on Myish.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163195" marR="33528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It has a social media engine to connect and build a network of people with common likes, dislikes and tastes.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05" name="Google Shape;505;p18"/>
          <p:cNvGrpSpPr/>
          <p:nvPr/>
        </p:nvGrpSpPr>
        <p:grpSpPr>
          <a:xfrm>
            <a:off x="5727191" y="1853183"/>
            <a:ext cx="3377183" cy="6781800"/>
            <a:chOff x="5727191" y="1853183"/>
            <a:chExt cx="3377183" cy="6781800"/>
          </a:xfrm>
        </p:grpSpPr>
        <p:pic>
          <p:nvPicPr>
            <p:cNvPr id="506" name="Google Shape;506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27191" y="1853183"/>
              <a:ext cx="3377183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57299" y="2361600"/>
              <a:ext cx="2869199" cy="5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18"/>
            <p:cNvSpPr/>
            <p:nvPr/>
          </p:nvSpPr>
          <p:spPr>
            <a:xfrm>
              <a:off x="5952536" y="2356838"/>
              <a:ext cx="2879090" cy="5877560"/>
            </a:xfrm>
            <a:custGeom>
              <a:avLst/>
              <a:gdLst/>
              <a:ahLst/>
              <a:cxnLst/>
              <a:rect l="l" t="t" r="r" b="b"/>
              <a:pathLst>
                <a:path w="2879090" h="5877559" extrusionOk="0">
                  <a:moveTo>
                    <a:pt x="0" y="0"/>
                  </a:moveTo>
                  <a:lnTo>
                    <a:pt x="2878725" y="0"/>
                  </a:lnTo>
                  <a:lnTo>
                    <a:pt x="2878725" y="5877525"/>
                  </a:lnTo>
                  <a:lnTo>
                    <a:pt x="0" y="58775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18"/>
          <p:cNvGrpSpPr/>
          <p:nvPr/>
        </p:nvGrpSpPr>
        <p:grpSpPr>
          <a:xfrm>
            <a:off x="9326880" y="1853183"/>
            <a:ext cx="3377183" cy="6781800"/>
            <a:chOff x="9326880" y="1853183"/>
            <a:chExt cx="3377183" cy="6781800"/>
          </a:xfrm>
        </p:grpSpPr>
        <p:pic>
          <p:nvPicPr>
            <p:cNvPr id="510" name="Google Shape;510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326880" y="1853183"/>
              <a:ext cx="3377183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588500" y="2361600"/>
              <a:ext cx="2869199" cy="5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18"/>
            <p:cNvSpPr/>
            <p:nvPr/>
          </p:nvSpPr>
          <p:spPr>
            <a:xfrm>
              <a:off x="9583737" y="2356838"/>
              <a:ext cx="2879090" cy="5877560"/>
            </a:xfrm>
            <a:custGeom>
              <a:avLst/>
              <a:gdLst/>
              <a:ahLst/>
              <a:cxnLst/>
              <a:rect l="l" t="t" r="r" b="b"/>
              <a:pathLst>
                <a:path w="2879090" h="5877559" extrusionOk="0">
                  <a:moveTo>
                    <a:pt x="0" y="0"/>
                  </a:moveTo>
                  <a:lnTo>
                    <a:pt x="2878725" y="0"/>
                  </a:lnTo>
                  <a:lnTo>
                    <a:pt x="2878725" y="5877525"/>
                  </a:lnTo>
                  <a:lnTo>
                    <a:pt x="0" y="58775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18"/>
          <p:cNvGrpSpPr/>
          <p:nvPr/>
        </p:nvGrpSpPr>
        <p:grpSpPr>
          <a:xfrm>
            <a:off x="13060680" y="1853183"/>
            <a:ext cx="3377183" cy="6781800"/>
            <a:chOff x="13060680" y="1853183"/>
            <a:chExt cx="3377183" cy="6781800"/>
          </a:xfrm>
        </p:grpSpPr>
        <p:pic>
          <p:nvPicPr>
            <p:cNvPr id="514" name="Google Shape;514;p1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060680" y="1853183"/>
              <a:ext cx="3377183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1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322300" y="2362200"/>
              <a:ext cx="2869196" cy="5867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18"/>
            <p:cNvSpPr/>
            <p:nvPr/>
          </p:nvSpPr>
          <p:spPr>
            <a:xfrm>
              <a:off x="13317537" y="2357437"/>
              <a:ext cx="2879090" cy="5877560"/>
            </a:xfrm>
            <a:custGeom>
              <a:avLst/>
              <a:gdLst/>
              <a:ahLst/>
              <a:cxnLst/>
              <a:rect l="l" t="t" r="r" b="b"/>
              <a:pathLst>
                <a:path w="2879090" h="5877559" extrusionOk="0">
                  <a:moveTo>
                    <a:pt x="0" y="0"/>
                  </a:moveTo>
                  <a:lnTo>
                    <a:pt x="2878725" y="0"/>
                  </a:lnTo>
                  <a:lnTo>
                    <a:pt x="2878725" y="5877525"/>
                  </a:lnTo>
                  <a:lnTo>
                    <a:pt x="0" y="58775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18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518" name="Google Shape;518;p1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p1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9"/>
          <p:cNvSpPr txBox="1"/>
          <p:nvPr/>
        </p:nvSpPr>
        <p:spPr>
          <a:xfrm>
            <a:off x="719530" y="540003"/>
            <a:ext cx="1286947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Bottomzup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- A </a:t>
            </a:r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Restro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-bar Explorer Application</a:t>
            </a:r>
            <a:endParaRPr sz="4000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27" name="Google Shape;527;p19"/>
          <p:cNvGrpSpPr/>
          <p:nvPr/>
        </p:nvGrpSpPr>
        <p:grpSpPr>
          <a:xfrm>
            <a:off x="673100" y="1779925"/>
            <a:ext cx="4561215" cy="6830695"/>
            <a:chOff x="673100" y="1779925"/>
            <a:chExt cx="4561215" cy="6830695"/>
          </a:xfrm>
        </p:grpSpPr>
        <p:sp>
          <p:nvSpPr>
            <p:cNvPr id="528" name="Google Shape;528;p19"/>
            <p:cNvSpPr/>
            <p:nvPr/>
          </p:nvSpPr>
          <p:spPr>
            <a:xfrm>
              <a:off x="673100" y="1779925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4" extrusionOk="0">
                  <a:moveTo>
                    <a:pt x="4561199" y="0"/>
                  </a:moveTo>
                  <a:lnTo>
                    <a:pt x="0" y="0"/>
                  </a:lnTo>
                  <a:lnTo>
                    <a:pt x="614029" y="614028"/>
                  </a:lnTo>
                  <a:lnTo>
                    <a:pt x="3947170" y="614028"/>
                  </a:lnTo>
                  <a:lnTo>
                    <a:pt x="45611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9"/>
            <p:cNvSpPr/>
            <p:nvPr/>
          </p:nvSpPr>
          <p:spPr>
            <a:xfrm>
              <a:off x="673100" y="7996571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5" extrusionOk="0">
                  <a:moveTo>
                    <a:pt x="3947170" y="0"/>
                  </a:moveTo>
                  <a:lnTo>
                    <a:pt x="614029" y="0"/>
                  </a:lnTo>
                  <a:lnTo>
                    <a:pt x="0" y="614028"/>
                  </a:lnTo>
                  <a:lnTo>
                    <a:pt x="4561199" y="614028"/>
                  </a:lnTo>
                  <a:lnTo>
                    <a:pt x="394717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9"/>
            <p:cNvSpPr/>
            <p:nvPr/>
          </p:nvSpPr>
          <p:spPr>
            <a:xfrm>
              <a:off x="67310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4" h="6830695" extrusionOk="0">
                  <a:moveTo>
                    <a:pt x="0" y="0"/>
                  </a:moveTo>
                  <a:lnTo>
                    <a:pt x="0" y="6830674"/>
                  </a:lnTo>
                  <a:lnTo>
                    <a:pt x="614029" y="6216646"/>
                  </a:lnTo>
                  <a:lnTo>
                    <a:pt x="614029" y="61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9"/>
            <p:cNvSpPr/>
            <p:nvPr/>
          </p:nvSpPr>
          <p:spPr>
            <a:xfrm>
              <a:off x="462027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5" h="6830695" extrusionOk="0">
                  <a:moveTo>
                    <a:pt x="614029" y="0"/>
                  </a:moveTo>
                  <a:lnTo>
                    <a:pt x="0" y="614028"/>
                  </a:lnTo>
                  <a:lnTo>
                    <a:pt x="0" y="6216646"/>
                  </a:lnTo>
                  <a:lnTo>
                    <a:pt x="614029" y="6830674"/>
                  </a:lnTo>
                  <a:lnTo>
                    <a:pt x="614029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673100" y="1779925"/>
              <a:ext cx="4561205" cy="6830695"/>
            </a:xfrm>
            <a:custGeom>
              <a:avLst/>
              <a:gdLst/>
              <a:ahLst/>
              <a:cxnLst/>
              <a:rect l="l" t="t" r="r" b="b"/>
              <a:pathLst>
                <a:path w="4561205" h="6830695" extrusionOk="0">
                  <a:moveTo>
                    <a:pt x="0" y="0"/>
                  </a:moveTo>
                  <a:lnTo>
                    <a:pt x="4561200" y="0"/>
                  </a:lnTo>
                  <a:lnTo>
                    <a:pt x="4561200" y="6830675"/>
                  </a:lnTo>
                  <a:lnTo>
                    <a:pt x="0" y="6830675"/>
                  </a:lnTo>
                  <a:lnTo>
                    <a:pt x="0" y="0"/>
                  </a:lnTo>
                  <a:close/>
                </a:path>
                <a:path w="4561205" h="6830695" extrusionOk="0">
                  <a:moveTo>
                    <a:pt x="0" y="0"/>
                  </a:moveTo>
                  <a:lnTo>
                    <a:pt x="614029" y="614028"/>
                  </a:lnTo>
                </a:path>
                <a:path w="4561205" h="6830695" extrusionOk="0">
                  <a:moveTo>
                    <a:pt x="0" y="6830675"/>
                  </a:moveTo>
                  <a:lnTo>
                    <a:pt x="614029" y="6216646"/>
                  </a:lnTo>
                </a:path>
                <a:path w="4561205" h="6830695" extrusionOk="0">
                  <a:moveTo>
                    <a:pt x="4561200" y="0"/>
                  </a:moveTo>
                  <a:lnTo>
                    <a:pt x="3947171" y="614028"/>
                  </a:lnTo>
                </a:path>
                <a:path w="4561205" h="6830695" extrusionOk="0">
                  <a:moveTo>
                    <a:pt x="4561200" y="6830675"/>
                  </a:moveTo>
                  <a:lnTo>
                    <a:pt x="3947171" y="6216646"/>
                  </a:lnTo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3" name="Google Shape;53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9"/>
          <p:cNvSpPr txBox="1"/>
          <p:nvPr/>
        </p:nvSpPr>
        <p:spPr>
          <a:xfrm>
            <a:off x="1287129" y="2393954"/>
            <a:ext cx="3333750" cy="56032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3195" marR="40513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Bottomzup is a restrobar explorer app with pricing and offer indication and public awareness of the quality of the place.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163195" marR="62230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It also has loyalty programs and offers. The app was built for iOS and Android.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35" name="Google Shape;535;p19"/>
          <p:cNvGrpSpPr/>
          <p:nvPr/>
        </p:nvGrpSpPr>
        <p:grpSpPr>
          <a:xfrm>
            <a:off x="6955535" y="1527047"/>
            <a:ext cx="3685031" cy="7400543"/>
            <a:chOff x="6955535" y="1527047"/>
            <a:chExt cx="3685031" cy="7400543"/>
          </a:xfrm>
        </p:grpSpPr>
        <p:pic>
          <p:nvPicPr>
            <p:cNvPr id="536" name="Google Shape;536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55535" y="1527047"/>
              <a:ext cx="3685031" cy="7400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7" name="Google Shape;537;p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226299" y="2057400"/>
              <a:ext cx="3124198" cy="6476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8" name="Google Shape;538;p19"/>
          <p:cNvGrpSpPr/>
          <p:nvPr/>
        </p:nvGrpSpPr>
        <p:grpSpPr>
          <a:xfrm>
            <a:off x="11603735" y="1527047"/>
            <a:ext cx="3685031" cy="7400543"/>
            <a:chOff x="11603735" y="1527047"/>
            <a:chExt cx="3685031" cy="7400543"/>
          </a:xfrm>
        </p:grpSpPr>
        <p:pic>
          <p:nvPicPr>
            <p:cNvPr id="539" name="Google Shape;539;p1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603735" y="1527047"/>
              <a:ext cx="3685031" cy="74005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1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874499" y="1981200"/>
              <a:ext cx="3131997" cy="6477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1" name="Google Shape;541;p19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542" name="Google Shape;542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1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FF65D-70DD-0B38-A3A5-93AA50650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378" y="4007834"/>
            <a:ext cx="8867999" cy="939800"/>
          </a:xfrm>
        </p:spPr>
        <p:txBody>
          <a:bodyPr/>
          <a:lstStyle/>
          <a:p>
            <a:r>
              <a:rPr lang="en-ZA" dirty="0"/>
              <a:t>Mobile Apps Portfolio</a:t>
            </a:r>
          </a:p>
        </p:txBody>
      </p:sp>
    </p:spTree>
    <p:extLst>
      <p:ext uri="{BB962C8B-B14F-4D97-AF65-F5344CB8AC3E}">
        <p14:creationId xmlns:p14="http://schemas.microsoft.com/office/powerpoint/2010/main" val="3714819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0"/>
          <p:cNvSpPr txBox="1"/>
          <p:nvPr/>
        </p:nvSpPr>
        <p:spPr>
          <a:xfrm>
            <a:off x="719530" y="540003"/>
            <a:ext cx="1633657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SmartPlate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– Application for a Bluetooth Enabled IOT Device</a:t>
            </a:r>
            <a:endParaRPr sz="4000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51" name="Google Shape;551;p20"/>
          <p:cNvGrpSpPr/>
          <p:nvPr/>
        </p:nvGrpSpPr>
        <p:grpSpPr>
          <a:xfrm>
            <a:off x="673100" y="1779925"/>
            <a:ext cx="4561215" cy="6830695"/>
            <a:chOff x="673100" y="1779925"/>
            <a:chExt cx="4561215" cy="6830695"/>
          </a:xfrm>
        </p:grpSpPr>
        <p:sp>
          <p:nvSpPr>
            <p:cNvPr id="552" name="Google Shape;552;p20"/>
            <p:cNvSpPr/>
            <p:nvPr/>
          </p:nvSpPr>
          <p:spPr>
            <a:xfrm>
              <a:off x="673100" y="1779925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4" extrusionOk="0">
                  <a:moveTo>
                    <a:pt x="4561199" y="0"/>
                  </a:moveTo>
                  <a:lnTo>
                    <a:pt x="0" y="0"/>
                  </a:lnTo>
                  <a:lnTo>
                    <a:pt x="614029" y="614028"/>
                  </a:lnTo>
                  <a:lnTo>
                    <a:pt x="3947170" y="614028"/>
                  </a:lnTo>
                  <a:lnTo>
                    <a:pt x="45611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673100" y="7996571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5" extrusionOk="0">
                  <a:moveTo>
                    <a:pt x="3947170" y="0"/>
                  </a:moveTo>
                  <a:lnTo>
                    <a:pt x="614029" y="0"/>
                  </a:lnTo>
                  <a:lnTo>
                    <a:pt x="0" y="614028"/>
                  </a:lnTo>
                  <a:lnTo>
                    <a:pt x="4561199" y="614028"/>
                  </a:lnTo>
                  <a:lnTo>
                    <a:pt x="394717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67310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4" h="6830695" extrusionOk="0">
                  <a:moveTo>
                    <a:pt x="0" y="0"/>
                  </a:moveTo>
                  <a:lnTo>
                    <a:pt x="0" y="6830674"/>
                  </a:lnTo>
                  <a:lnTo>
                    <a:pt x="614029" y="6216646"/>
                  </a:lnTo>
                  <a:lnTo>
                    <a:pt x="614029" y="61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462027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5" h="6830695" extrusionOk="0">
                  <a:moveTo>
                    <a:pt x="614029" y="0"/>
                  </a:moveTo>
                  <a:lnTo>
                    <a:pt x="0" y="614028"/>
                  </a:lnTo>
                  <a:lnTo>
                    <a:pt x="0" y="6216646"/>
                  </a:lnTo>
                  <a:lnTo>
                    <a:pt x="614029" y="6830674"/>
                  </a:lnTo>
                  <a:lnTo>
                    <a:pt x="614029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73100" y="1779925"/>
              <a:ext cx="4561205" cy="6830695"/>
            </a:xfrm>
            <a:custGeom>
              <a:avLst/>
              <a:gdLst/>
              <a:ahLst/>
              <a:cxnLst/>
              <a:rect l="l" t="t" r="r" b="b"/>
              <a:pathLst>
                <a:path w="4561205" h="6830695" extrusionOk="0">
                  <a:moveTo>
                    <a:pt x="0" y="0"/>
                  </a:moveTo>
                  <a:lnTo>
                    <a:pt x="4561200" y="0"/>
                  </a:lnTo>
                  <a:lnTo>
                    <a:pt x="4561200" y="6830675"/>
                  </a:lnTo>
                  <a:lnTo>
                    <a:pt x="0" y="6830675"/>
                  </a:lnTo>
                  <a:lnTo>
                    <a:pt x="0" y="0"/>
                  </a:lnTo>
                  <a:close/>
                </a:path>
                <a:path w="4561205" h="6830695" extrusionOk="0">
                  <a:moveTo>
                    <a:pt x="0" y="0"/>
                  </a:moveTo>
                  <a:lnTo>
                    <a:pt x="614029" y="614028"/>
                  </a:lnTo>
                </a:path>
                <a:path w="4561205" h="6830695" extrusionOk="0">
                  <a:moveTo>
                    <a:pt x="0" y="6830675"/>
                  </a:moveTo>
                  <a:lnTo>
                    <a:pt x="614029" y="6216646"/>
                  </a:lnTo>
                </a:path>
                <a:path w="4561205" h="6830695" extrusionOk="0">
                  <a:moveTo>
                    <a:pt x="4561200" y="0"/>
                  </a:moveTo>
                  <a:lnTo>
                    <a:pt x="3947171" y="614028"/>
                  </a:lnTo>
                </a:path>
                <a:path w="4561205" h="6830695" extrusionOk="0">
                  <a:moveTo>
                    <a:pt x="4561200" y="6830675"/>
                  </a:moveTo>
                  <a:lnTo>
                    <a:pt x="3947171" y="6216646"/>
                  </a:lnTo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7" name="Google Shape;55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20"/>
          <p:cNvSpPr txBox="1"/>
          <p:nvPr/>
        </p:nvSpPr>
        <p:spPr>
          <a:xfrm>
            <a:off x="1287129" y="2393954"/>
            <a:ext cx="3333750" cy="56032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3195" marR="4152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Smartplate is a bluetooth enabled IOT device connected to the application.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163195" marR="517525" lvl="0" indent="0" algn="l" rtl="0">
              <a:lnSpc>
                <a:spcPct val="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The plate shares the calorie count of the dishes served and identifies the diet and lifestyle of the individual.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59" name="Google Shape;559;p20"/>
          <p:cNvGrpSpPr/>
          <p:nvPr/>
        </p:nvGrpSpPr>
        <p:grpSpPr>
          <a:xfrm>
            <a:off x="5727191" y="1853183"/>
            <a:ext cx="3377183" cy="6781800"/>
            <a:chOff x="5727191" y="1853183"/>
            <a:chExt cx="3377183" cy="6781800"/>
          </a:xfrm>
        </p:grpSpPr>
        <p:pic>
          <p:nvPicPr>
            <p:cNvPr id="560" name="Google Shape;560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27191" y="1853183"/>
              <a:ext cx="3377183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57299" y="2362200"/>
              <a:ext cx="2869199" cy="5867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2" name="Google Shape;562;p20"/>
          <p:cNvGrpSpPr/>
          <p:nvPr/>
        </p:nvGrpSpPr>
        <p:grpSpPr>
          <a:xfrm>
            <a:off x="9326880" y="1853183"/>
            <a:ext cx="3377183" cy="6781800"/>
            <a:chOff x="9326880" y="1853183"/>
            <a:chExt cx="3377183" cy="6781800"/>
          </a:xfrm>
        </p:grpSpPr>
        <p:pic>
          <p:nvPicPr>
            <p:cNvPr id="563" name="Google Shape;563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326880" y="1853183"/>
              <a:ext cx="3377183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588500" y="2362200"/>
              <a:ext cx="2869199" cy="5867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5" name="Google Shape;565;p20"/>
          <p:cNvGrpSpPr/>
          <p:nvPr/>
        </p:nvGrpSpPr>
        <p:grpSpPr>
          <a:xfrm>
            <a:off x="13060680" y="1853183"/>
            <a:ext cx="3377183" cy="6781800"/>
            <a:chOff x="13060680" y="1853183"/>
            <a:chExt cx="3377183" cy="6781800"/>
          </a:xfrm>
        </p:grpSpPr>
        <p:pic>
          <p:nvPicPr>
            <p:cNvPr id="566" name="Google Shape;566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060680" y="1853183"/>
              <a:ext cx="3377183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3322300" y="2362200"/>
              <a:ext cx="2869196" cy="5867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8" name="Google Shape;568;p20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569" name="Google Shape;569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2"/>
          <p:cNvSpPr txBox="1"/>
          <p:nvPr/>
        </p:nvSpPr>
        <p:spPr>
          <a:xfrm>
            <a:off x="719530" y="540003"/>
            <a:ext cx="1101527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Holbe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– A Fitness Tracker Application</a:t>
            </a:r>
            <a:endParaRPr sz="4000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602" name="Google Shape;602;p22"/>
          <p:cNvGrpSpPr/>
          <p:nvPr/>
        </p:nvGrpSpPr>
        <p:grpSpPr>
          <a:xfrm>
            <a:off x="673100" y="1779925"/>
            <a:ext cx="4561215" cy="6830695"/>
            <a:chOff x="673100" y="1779925"/>
            <a:chExt cx="4561215" cy="6830695"/>
          </a:xfrm>
        </p:grpSpPr>
        <p:sp>
          <p:nvSpPr>
            <p:cNvPr id="603" name="Google Shape;603;p22"/>
            <p:cNvSpPr/>
            <p:nvPr/>
          </p:nvSpPr>
          <p:spPr>
            <a:xfrm>
              <a:off x="673100" y="1779925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4" extrusionOk="0">
                  <a:moveTo>
                    <a:pt x="4561199" y="0"/>
                  </a:moveTo>
                  <a:lnTo>
                    <a:pt x="0" y="0"/>
                  </a:lnTo>
                  <a:lnTo>
                    <a:pt x="614029" y="614028"/>
                  </a:lnTo>
                  <a:lnTo>
                    <a:pt x="3947170" y="614028"/>
                  </a:lnTo>
                  <a:lnTo>
                    <a:pt x="45611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673100" y="7996571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5" extrusionOk="0">
                  <a:moveTo>
                    <a:pt x="3947170" y="0"/>
                  </a:moveTo>
                  <a:lnTo>
                    <a:pt x="614029" y="0"/>
                  </a:lnTo>
                  <a:lnTo>
                    <a:pt x="0" y="614028"/>
                  </a:lnTo>
                  <a:lnTo>
                    <a:pt x="4561199" y="614028"/>
                  </a:lnTo>
                  <a:lnTo>
                    <a:pt x="394717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67310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4" h="6830695" extrusionOk="0">
                  <a:moveTo>
                    <a:pt x="0" y="0"/>
                  </a:moveTo>
                  <a:lnTo>
                    <a:pt x="0" y="6830674"/>
                  </a:lnTo>
                  <a:lnTo>
                    <a:pt x="614029" y="6216646"/>
                  </a:lnTo>
                  <a:lnTo>
                    <a:pt x="614029" y="61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462027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5" h="6830695" extrusionOk="0">
                  <a:moveTo>
                    <a:pt x="614029" y="0"/>
                  </a:moveTo>
                  <a:lnTo>
                    <a:pt x="0" y="614028"/>
                  </a:lnTo>
                  <a:lnTo>
                    <a:pt x="0" y="6216646"/>
                  </a:lnTo>
                  <a:lnTo>
                    <a:pt x="614029" y="6830674"/>
                  </a:lnTo>
                  <a:lnTo>
                    <a:pt x="614029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673100" y="1779925"/>
              <a:ext cx="4561205" cy="6830695"/>
            </a:xfrm>
            <a:custGeom>
              <a:avLst/>
              <a:gdLst/>
              <a:ahLst/>
              <a:cxnLst/>
              <a:rect l="l" t="t" r="r" b="b"/>
              <a:pathLst>
                <a:path w="4561205" h="6830695" extrusionOk="0">
                  <a:moveTo>
                    <a:pt x="0" y="0"/>
                  </a:moveTo>
                  <a:lnTo>
                    <a:pt x="4561200" y="0"/>
                  </a:lnTo>
                  <a:lnTo>
                    <a:pt x="4561200" y="6830675"/>
                  </a:lnTo>
                  <a:lnTo>
                    <a:pt x="0" y="6830675"/>
                  </a:lnTo>
                  <a:lnTo>
                    <a:pt x="0" y="0"/>
                  </a:lnTo>
                  <a:close/>
                </a:path>
                <a:path w="4561205" h="6830695" extrusionOk="0">
                  <a:moveTo>
                    <a:pt x="0" y="0"/>
                  </a:moveTo>
                  <a:lnTo>
                    <a:pt x="614029" y="614028"/>
                  </a:lnTo>
                </a:path>
                <a:path w="4561205" h="6830695" extrusionOk="0">
                  <a:moveTo>
                    <a:pt x="0" y="6830675"/>
                  </a:moveTo>
                  <a:lnTo>
                    <a:pt x="614029" y="6216646"/>
                  </a:lnTo>
                </a:path>
                <a:path w="4561205" h="6830695" extrusionOk="0">
                  <a:moveTo>
                    <a:pt x="4561200" y="0"/>
                  </a:moveTo>
                  <a:lnTo>
                    <a:pt x="3947171" y="614028"/>
                  </a:lnTo>
                </a:path>
                <a:path w="4561205" h="6830695" extrusionOk="0">
                  <a:moveTo>
                    <a:pt x="4561200" y="6830675"/>
                  </a:moveTo>
                  <a:lnTo>
                    <a:pt x="3947171" y="6216646"/>
                  </a:lnTo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8" name="Google Shape;60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2"/>
          <p:cNvSpPr txBox="1"/>
          <p:nvPr/>
        </p:nvSpPr>
        <p:spPr>
          <a:xfrm>
            <a:off x="1287129" y="2393954"/>
            <a:ext cx="3333750" cy="56032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3195" marR="4502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Holbe is a fitness application tracking the meals along with the workout and other supplement intake of an individual.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163195" marR="398780" lvl="0" indent="0" algn="l" rtl="0">
              <a:lnSpc>
                <a:spcPct val="987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It displays the tracking of day to day activity and fitness of an individual.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10" name="Google Shape;610;p22"/>
          <p:cNvGrpSpPr/>
          <p:nvPr/>
        </p:nvGrpSpPr>
        <p:grpSpPr>
          <a:xfrm>
            <a:off x="5928359" y="3730751"/>
            <a:ext cx="2529840" cy="5029200"/>
            <a:chOff x="5928359" y="3730751"/>
            <a:chExt cx="2529840" cy="5029200"/>
          </a:xfrm>
        </p:grpSpPr>
        <p:pic>
          <p:nvPicPr>
            <p:cNvPr id="611" name="Google Shape;611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28359" y="3730751"/>
              <a:ext cx="2529840" cy="50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2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235698" y="4114800"/>
              <a:ext cx="1981200" cy="426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3" name="Google Shape;613;p22"/>
          <p:cNvGrpSpPr/>
          <p:nvPr/>
        </p:nvGrpSpPr>
        <p:grpSpPr>
          <a:xfrm>
            <a:off x="8595359" y="3197351"/>
            <a:ext cx="2529840" cy="5029200"/>
            <a:chOff x="8595359" y="3197351"/>
            <a:chExt cx="2529840" cy="5029200"/>
          </a:xfrm>
        </p:grpSpPr>
        <p:pic>
          <p:nvPicPr>
            <p:cNvPr id="614" name="Google Shape;614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595359" y="3197351"/>
              <a:ext cx="2529840" cy="50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2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902698" y="3581399"/>
              <a:ext cx="1981198" cy="426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6" name="Google Shape;616;p22"/>
          <p:cNvGrpSpPr/>
          <p:nvPr/>
        </p:nvGrpSpPr>
        <p:grpSpPr>
          <a:xfrm>
            <a:off x="13929360" y="1673351"/>
            <a:ext cx="2529840" cy="5029200"/>
            <a:chOff x="13929360" y="1673351"/>
            <a:chExt cx="2529840" cy="5029200"/>
          </a:xfrm>
        </p:grpSpPr>
        <p:pic>
          <p:nvPicPr>
            <p:cNvPr id="617" name="Google Shape;617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929360" y="1673351"/>
              <a:ext cx="2529840" cy="50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2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222743" y="2057399"/>
              <a:ext cx="2071352" cy="426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9" name="Google Shape;619;p22"/>
          <p:cNvGrpSpPr/>
          <p:nvPr/>
        </p:nvGrpSpPr>
        <p:grpSpPr>
          <a:xfrm>
            <a:off x="11262359" y="2282951"/>
            <a:ext cx="2529840" cy="5029200"/>
            <a:chOff x="11262359" y="2282951"/>
            <a:chExt cx="2529840" cy="5029200"/>
          </a:xfrm>
        </p:grpSpPr>
        <p:pic>
          <p:nvPicPr>
            <p:cNvPr id="620" name="Google Shape;620;p2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62359" y="2282951"/>
              <a:ext cx="2529840" cy="50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2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569698" y="2666999"/>
              <a:ext cx="2057400" cy="426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2" name="Google Shape;622;p22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623" name="Google Shape;623;p2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2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3"/>
          <p:cNvSpPr txBox="1"/>
          <p:nvPr/>
        </p:nvSpPr>
        <p:spPr>
          <a:xfrm>
            <a:off x="719529" y="540003"/>
            <a:ext cx="14901471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Glimpse </a:t>
            </a:r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Analytix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 – A Psychological Analytical Application</a:t>
            </a:r>
            <a:endParaRPr sz="4000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632" name="Google Shape;632;p23"/>
          <p:cNvGrpSpPr/>
          <p:nvPr/>
        </p:nvGrpSpPr>
        <p:grpSpPr>
          <a:xfrm>
            <a:off x="673100" y="1779925"/>
            <a:ext cx="4561215" cy="6830695"/>
            <a:chOff x="673100" y="1779925"/>
            <a:chExt cx="4561215" cy="6830695"/>
          </a:xfrm>
        </p:grpSpPr>
        <p:sp>
          <p:nvSpPr>
            <p:cNvPr id="633" name="Google Shape;633;p23"/>
            <p:cNvSpPr/>
            <p:nvPr/>
          </p:nvSpPr>
          <p:spPr>
            <a:xfrm>
              <a:off x="673100" y="1779925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4" extrusionOk="0">
                  <a:moveTo>
                    <a:pt x="4561199" y="0"/>
                  </a:moveTo>
                  <a:lnTo>
                    <a:pt x="0" y="0"/>
                  </a:lnTo>
                  <a:lnTo>
                    <a:pt x="614029" y="614028"/>
                  </a:lnTo>
                  <a:lnTo>
                    <a:pt x="3947170" y="614028"/>
                  </a:lnTo>
                  <a:lnTo>
                    <a:pt x="45611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673100" y="7996571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5" extrusionOk="0">
                  <a:moveTo>
                    <a:pt x="3947170" y="0"/>
                  </a:moveTo>
                  <a:lnTo>
                    <a:pt x="614029" y="0"/>
                  </a:lnTo>
                  <a:lnTo>
                    <a:pt x="0" y="614028"/>
                  </a:lnTo>
                  <a:lnTo>
                    <a:pt x="4561199" y="614028"/>
                  </a:lnTo>
                  <a:lnTo>
                    <a:pt x="394717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67310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4" h="6830695" extrusionOk="0">
                  <a:moveTo>
                    <a:pt x="0" y="0"/>
                  </a:moveTo>
                  <a:lnTo>
                    <a:pt x="0" y="6830674"/>
                  </a:lnTo>
                  <a:lnTo>
                    <a:pt x="614029" y="6216646"/>
                  </a:lnTo>
                  <a:lnTo>
                    <a:pt x="614029" y="61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462027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5" h="6830695" extrusionOk="0">
                  <a:moveTo>
                    <a:pt x="614029" y="0"/>
                  </a:moveTo>
                  <a:lnTo>
                    <a:pt x="0" y="614028"/>
                  </a:lnTo>
                  <a:lnTo>
                    <a:pt x="0" y="6216646"/>
                  </a:lnTo>
                  <a:lnTo>
                    <a:pt x="614029" y="6830674"/>
                  </a:lnTo>
                  <a:lnTo>
                    <a:pt x="614029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673100" y="1779925"/>
              <a:ext cx="4561205" cy="6830695"/>
            </a:xfrm>
            <a:custGeom>
              <a:avLst/>
              <a:gdLst/>
              <a:ahLst/>
              <a:cxnLst/>
              <a:rect l="l" t="t" r="r" b="b"/>
              <a:pathLst>
                <a:path w="4561205" h="6830695" extrusionOk="0">
                  <a:moveTo>
                    <a:pt x="0" y="0"/>
                  </a:moveTo>
                  <a:lnTo>
                    <a:pt x="4561200" y="0"/>
                  </a:lnTo>
                  <a:lnTo>
                    <a:pt x="4561200" y="6830675"/>
                  </a:lnTo>
                  <a:lnTo>
                    <a:pt x="0" y="6830675"/>
                  </a:lnTo>
                  <a:lnTo>
                    <a:pt x="0" y="0"/>
                  </a:lnTo>
                  <a:close/>
                </a:path>
                <a:path w="4561205" h="6830695" extrusionOk="0">
                  <a:moveTo>
                    <a:pt x="0" y="0"/>
                  </a:moveTo>
                  <a:lnTo>
                    <a:pt x="614029" y="614028"/>
                  </a:lnTo>
                </a:path>
                <a:path w="4561205" h="6830695" extrusionOk="0">
                  <a:moveTo>
                    <a:pt x="0" y="6830675"/>
                  </a:moveTo>
                  <a:lnTo>
                    <a:pt x="614029" y="6216646"/>
                  </a:lnTo>
                </a:path>
                <a:path w="4561205" h="6830695" extrusionOk="0">
                  <a:moveTo>
                    <a:pt x="4561200" y="0"/>
                  </a:moveTo>
                  <a:lnTo>
                    <a:pt x="3947171" y="614028"/>
                  </a:lnTo>
                </a:path>
                <a:path w="4561205" h="6830695" extrusionOk="0">
                  <a:moveTo>
                    <a:pt x="4561200" y="6830675"/>
                  </a:moveTo>
                  <a:lnTo>
                    <a:pt x="3947171" y="6216646"/>
                  </a:lnTo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8" name="Google Shape;6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3"/>
          <p:cNvSpPr txBox="1"/>
          <p:nvPr/>
        </p:nvSpPr>
        <p:spPr>
          <a:xfrm>
            <a:off x="1287129" y="2393954"/>
            <a:ext cx="3333750" cy="56032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3195" marR="36576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Glimpse analytix is a psychological analytical app which assess and records the patient details as per the questionnaire.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163195" marR="347980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Built on native platform for both iOS and Android.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0" name="Google Shape;64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54700" y="1752600"/>
            <a:ext cx="10972800" cy="6964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1" name="Google Shape;641;p23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642" name="Google Shape;642;p2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p2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4"/>
          <p:cNvSpPr txBox="1"/>
          <p:nvPr/>
        </p:nvSpPr>
        <p:spPr>
          <a:xfrm>
            <a:off x="719530" y="540003"/>
            <a:ext cx="14117408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Verdana"/>
                <a:ea typeface="Verdana"/>
                <a:cs typeface="Verdana"/>
                <a:sym typeface="Verdana"/>
              </a:rPr>
              <a:t>Mylan Pharma – A Medical Assistance Application</a:t>
            </a:r>
            <a:endParaRPr sz="4000" dirty="0">
              <a:solidFill>
                <a:schemeClr val="accent5">
                  <a:lumMod val="75000"/>
                </a:schemeClr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651" name="Google Shape;651;p24"/>
          <p:cNvGrpSpPr/>
          <p:nvPr/>
        </p:nvGrpSpPr>
        <p:grpSpPr>
          <a:xfrm>
            <a:off x="673100" y="1779925"/>
            <a:ext cx="4561215" cy="6830695"/>
            <a:chOff x="673100" y="1779925"/>
            <a:chExt cx="4561215" cy="6830695"/>
          </a:xfrm>
        </p:grpSpPr>
        <p:sp>
          <p:nvSpPr>
            <p:cNvPr id="652" name="Google Shape;652;p24"/>
            <p:cNvSpPr/>
            <p:nvPr/>
          </p:nvSpPr>
          <p:spPr>
            <a:xfrm>
              <a:off x="673100" y="1779925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4" extrusionOk="0">
                  <a:moveTo>
                    <a:pt x="4561199" y="0"/>
                  </a:moveTo>
                  <a:lnTo>
                    <a:pt x="0" y="0"/>
                  </a:lnTo>
                  <a:lnTo>
                    <a:pt x="614029" y="614028"/>
                  </a:lnTo>
                  <a:lnTo>
                    <a:pt x="3947170" y="614028"/>
                  </a:lnTo>
                  <a:lnTo>
                    <a:pt x="456119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673100" y="7996571"/>
              <a:ext cx="4561205" cy="614045"/>
            </a:xfrm>
            <a:custGeom>
              <a:avLst/>
              <a:gdLst/>
              <a:ahLst/>
              <a:cxnLst/>
              <a:rect l="l" t="t" r="r" b="b"/>
              <a:pathLst>
                <a:path w="4561205" h="614045" extrusionOk="0">
                  <a:moveTo>
                    <a:pt x="3947170" y="0"/>
                  </a:moveTo>
                  <a:lnTo>
                    <a:pt x="614029" y="0"/>
                  </a:lnTo>
                  <a:lnTo>
                    <a:pt x="0" y="614028"/>
                  </a:lnTo>
                  <a:lnTo>
                    <a:pt x="4561199" y="614028"/>
                  </a:lnTo>
                  <a:lnTo>
                    <a:pt x="394717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67310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4" h="6830695" extrusionOk="0">
                  <a:moveTo>
                    <a:pt x="0" y="0"/>
                  </a:moveTo>
                  <a:lnTo>
                    <a:pt x="0" y="6830674"/>
                  </a:lnTo>
                  <a:lnTo>
                    <a:pt x="614029" y="6216646"/>
                  </a:lnTo>
                  <a:lnTo>
                    <a:pt x="614029" y="6140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4620270" y="1779925"/>
              <a:ext cx="614045" cy="6830695"/>
            </a:xfrm>
            <a:custGeom>
              <a:avLst/>
              <a:gdLst/>
              <a:ahLst/>
              <a:cxnLst/>
              <a:rect l="l" t="t" r="r" b="b"/>
              <a:pathLst>
                <a:path w="614045" h="6830695" extrusionOk="0">
                  <a:moveTo>
                    <a:pt x="614029" y="0"/>
                  </a:moveTo>
                  <a:lnTo>
                    <a:pt x="0" y="614028"/>
                  </a:lnTo>
                  <a:lnTo>
                    <a:pt x="0" y="6216646"/>
                  </a:lnTo>
                  <a:lnTo>
                    <a:pt x="614029" y="6830674"/>
                  </a:lnTo>
                  <a:lnTo>
                    <a:pt x="614029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673100" y="1779925"/>
              <a:ext cx="4561205" cy="6830695"/>
            </a:xfrm>
            <a:custGeom>
              <a:avLst/>
              <a:gdLst/>
              <a:ahLst/>
              <a:cxnLst/>
              <a:rect l="l" t="t" r="r" b="b"/>
              <a:pathLst>
                <a:path w="4561205" h="6830695" extrusionOk="0">
                  <a:moveTo>
                    <a:pt x="0" y="0"/>
                  </a:moveTo>
                  <a:lnTo>
                    <a:pt x="4561200" y="0"/>
                  </a:lnTo>
                  <a:lnTo>
                    <a:pt x="4561200" y="6830675"/>
                  </a:lnTo>
                  <a:lnTo>
                    <a:pt x="0" y="6830675"/>
                  </a:lnTo>
                  <a:lnTo>
                    <a:pt x="0" y="0"/>
                  </a:lnTo>
                  <a:close/>
                </a:path>
                <a:path w="4561205" h="6830695" extrusionOk="0">
                  <a:moveTo>
                    <a:pt x="0" y="0"/>
                  </a:moveTo>
                  <a:lnTo>
                    <a:pt x="614029" y="614028"/>
                  </a:lnTo>
                </a:path>
                <a:path w="4561205" h="6830695" extrusionOk="0">
                  <a:moveTo>
                    <a:pt x="0" y="6830675"/>
                  </a:moveTo>
                  <a:lnTo>
                    <a:pt x="614029" y="6216646"/>
                  </a:lnTo>
                </a:path>
                <a:path w="4561205" h="6830695" extrusionOk="0">
                  <a:moveTo>
                    <a:pt x="4561200" y="0"/>
                  </a:moveTo>
                  <a:lnTo>
                    <a:pt x="3947171" y="614028"/>
                  </a:lnTo>
                </a:path>
                <a:path w="4561205" h="6830695" extrusionOk="0">
                  <a:moveTo>
                    <a:pt x="4561200" y="6830675"/>
                  </a:moveTo>
                  <a:lnTo>
                    <a:pt x="3947171" y="6216646"/>
                  </a:lnTo>
                </a:path>
              </a:pathLst>
            </a:custGeom>
            <a:noFill/>
            <a:ln w="9525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57" name="Google Shape;65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24"/>
          <p:cNvSpPr txBox="1"/>
          <p:nvPr/>
        </p:nvSpPr>
        <p:spPr>
          <a:xfrm>
            <a:off x="1287129" y="2393954"/>
            <a:ext cx="3333750" cy="560324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63195" marR="24193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Mylan pharmaceuticals app was for diabetic patients to keep track of the injection site and the dosage on a daily basis.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l" rtl="0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endParaRPr sz="2000">
              <a:latin typeface="Tahoma"/>
              <a:ea typeface="Tahoma"/>
              <a:cs typeface="Tahoma"/>
              <a:sym typeface="Tahoma"/>
            </a:endParaRPr>
          </a:p>
          <a:p>
            <a:pPr marL="163195" marR="314325" lvl="0" indent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1F497D"/>
                </a:solidFill>
                <a:latin typeface="Tahoma"/>
                <a:ea typeface="Tahoma"/>
                <a:cs typeface="Tahoma"/>
                <a:sym typeface="Tahoma"/>
              </a:rPr>
              <a:t>The app was developed for both iOS and Android.</a:t>
            </a:r>
            <a:endParaRPr sz="20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659" name="Google Shape;659;p24"/>
          <p:cNvGrpSpPr/>
          <p:nvPr/>
        </p:nvGrpSpPr>
        <p:grpSpPr>
          <a:xfrm>
            <a:off x="6412991" y="1219200"/>
            <a:ext cx="9168383" cy="7415783"/>
            <a:chOff x="6412991" y="1219200"/>
            <a:chExt cx="9168383" cy="7415783"/>
          </a:xfrm>
        </p:grpSpPr>
        <p:pic>
          <p:nvPicPr>
            <p:cNvPr id="660" name="Google Shape;660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12991" y="1853183"/>
              <a:ext cx="3377183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Google Shape;661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2204191" y="1700783"/>
              <a:ext cx="3377183" cy="678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2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43099" y="2362200"/>
              <a:ext cx="2869200" cy="586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464435" y="2209800"/>
              <a:ext cx="2869200" cy="5867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2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073895" y="1219200"/>
              <a:ext cx="3563111" cy="701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2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462499" y="1828200"/>
              <a:ext cx="2869199" cy="5867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6" name="Google Shape;666;p24"/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667" name="Google Shape;667;p2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2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D798F-25F4-AC3D-B7DB-AA562E004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07ACEC-9EC0-C57B-6A81-E6711E0D57A1}"/>
              </a:ext>
            </a:extLst>
          </p:cNvPr>
          <p:cNvSpPr txBox="1"/>
          <p:nvPr/>
        </p:nvSpPr>
        <p:spPr>
          <a:xfrm>
            <a:off x="1066800" y="609600"/>
            <a:ext cx="145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C7031-9B22-9CF4-3064-E9869AF15CAD}"/>
              </a:ext>
            </a:extLst>
          </p:cNvPr>
          <p:cNvSpPr txBox="1"/>
          <p:nvPr/>
        </p:nvSpPr>
        <p:spPr>
          <a:xfrm>
            <a:off x="2726266" y="1811867"/>
            <a:ext cx="5947833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Connecting Hearts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United We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Qatalyst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Vryno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DutyGuy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IMSafeNow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Man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Bayer CropScience Seal 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Empire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Fuel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St. Augustine Live Music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Quote-Gen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Farista</a:t>
            </a:r>
            <a:r>
              <a:rPr lang="en-US" sz="2800" dirty="0"/>
              <a:t> – Home Delivery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Farista</a:t>
            </a:r>
            <a:r>
              <a:rPr lang="en-US" sz="2800" dirty="0"/>
              <a:t> – Business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BE388-1139-9897-16B9-52CCAA36977D}"/>
              </a:ext>
            </a:extLst>
          </p:cNvPr>
          <p:cNvSpPr txBox="1"/>
          <p:nvPr/>
        </p:nvSpPr>
        <p:spPr>
          <a:xfrm>
            <a:off x="10414000" y="1811867"/>
            <a:ext cx="651144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Social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Inbook</a:t>
            </a:r>
            <a:r>
              <a:rPr lang="en-US" sz="2800" dirty="0"/>
              <a:t> – Indian Social 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Denhen</a:t>
            </a:r>
            <a:r>
              <a:rPr lang="en-US" sz="2800" dirty="0"/>
              <a:t> 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CertainTeed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Mexo</a:t>
            </a:r>
            <a:r>
              <a:rPr lang="en-US" sz="2800" dirty="0"/>
              <a:t>  Cabs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Movado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BEE ERP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ICEGOV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Myish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BottomzUp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SmartPlate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Holbe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Glimpse </a:t>
            </a:r>
            <a:r>
              <a:rPr lang="en-US" sz="2800" dirty="0" err="1"/>
              <a:t>Analytix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Mylan Pharma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756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901FBCDC-B873-802C-F7D2-400C80DBE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5D078AAC-0223-DDC0-969E-B20683974350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Connecting Hearts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3FA1D327-58A8-5C5A-E14E-2D0FB50B81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E4EB82DA-B6FB-9B16-B086-DF500C69D095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88F0EF14-3584-D200-4B14-F8760167A9A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F1532B2E-5E67-CE7D-B639-16AE375B1E4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08342F-1BFC-BCB6-EAB8-107CA5EFD20C}"/>
              </a:ext>
            </a:extLst>
          </p:cNvPr>
          <p:cNvSpPr txBox="1"/>
          <p:nvPr/>
        </p:nvSpPr>
        <p:spPr>
          <a:xfrm>
            <a:off x="673099" y="8844265"/>
            <a:ext cx="1576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6"/>
              </a:rPr>
              <a:t>https://play.google.com/store/apps/details?id=com.connectinghearts&amp;hl=en_IN&amp;pli=1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22D29-27EC-0EAA-601A-8014F08B32A7}"/>
              </a:ext>
            </a:extLst>
          </p:cNvPr>
          <p:cNvSpPr txBox="1"/>
          <p:nvPr/>
        </p:nvSpPr>
        <p:spPr>
          <a:xfrm>
            <a:off x="673099" y="1168380"/>
            <a:ext cx="15403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Connecting Hearts application is designed to link verified users for matchmaking and establishing lifelong partnerships.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" name="Picture 9" descr="A screenshot of a phone&#10;&#10;AI-generated content may be incorrect.">
            <a:extLst>
              <a:ext uri="{FF2B5EF4-FFF2-40B4-BE49-F238E27FC236}">
                <a16:creationId xmlns:a16="http://schemas.microsoft.com/office/drawing/2014/main" id="{1055D663-4A23-B502-5AF9-2ACD50A28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447" y="2103539"/>
            <a:ext cx="3620951" cy="6616810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21851386-7074-0CCF-E36A-1B13AA978C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7300" y="2103539"/>
            <a:ext cx="3619088" cy="6628646"/>
          </a:xfrm>
          <a:prstGeom prst="rect">
            <a:avLst/>
          </a:prstGeom>
        </p:spPr>
      </p:pic>
      <p:pic>
        <p:nvPicPr>
          <p:cNvPr id="14" name="Picture 13" descr="A person giving a ring to a person&#10;&#10;AI-generated content may be incorrect.">
            <a:extLst>
              <a:ext uri="{FF2B5EF4-FFF2-40B4-BE49-F238E27FC236}">
                <a16:creationId xmlns:a16="http://schemas.microsoft.com/office/drawing/2014/main" id="{B2228322-E280-996A-F3FA-70927BC06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221" y="2103539"/>
            <a:ext cx="3625991" cy="662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46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15BEFAAB-CAAD-64A7-7D71-BF16609D4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1E2ADD43-6A75-A072-448F-19A3FEE8D289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United We Care: Mental Health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B60C7B4A-49CD-F2EE-08BD-D74199A8CA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7E520A0D-5634-10FD-B99B-FA855A390FF7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46993C17-C4B7-FCC2-4134-E2803098842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13D27761-DF71-85AD-F9CD-E1EF82D968A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067A5D0-DD40-56BD-D2FC-4E22BB394EF9}"/>
              </a:ext>
            </a:extLst>
          </p:cNvPr>
          <p:cNvSpPr txBox="1"/>
          <p:nvPr/>
        </p:nvSpPr>
        <p:spPr>
          <a:xfrm>
            <a:off x="673099" y="8844265"/>
            <a:ext cx="1576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iOS URL - </a:t>
            </a:r>
            <a:r>
              <a:rPr lang="en-IN" sz="2400" dirty="0">
                <a:hlinkClick r:id="rId6"/>
              </a:rPr>
              <a:t>https://apps.apple.com/in/app/united-we-care/id150132516</a:t>
            </a:r>
            <a:endParaRPr lang="en-US" sz="2400" dirty="0"/>
          </a:p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7"/>
              </a:rPr>
              <a:t>https://play.google.com/store/apps/details?id=com.UnitedFor.Her&amp;pcampaignid=web_share</a:t>
            </a:r>
            <a:r>
              <a:rPr lang="en-US" sz="2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3220A-EAD3-AB9D-0D80-83E990F62D07}"/>
              </a:ext>
            </a:extLst>
          </p:cNvPr>
          <p:cNvSpPr txBox="1"/>
          <p:nvPr/>
        </p:nvSpPr>
        <p:spPr>
          <a:xfrm>
            <a:off x="6857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United We Care application is your AI Mental Health and Wellness Coach for your daily guidance and professional care.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iOS &amp;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AB5B077-E17E-E049-13DE-CAD1DA3ADD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7897" y="2103539"/>
            <a:ext cx="3283448" cy="6740726"/>
          </a:xfrm>
          <a:prstGeom prst="rect">
            <a:avLst/>
          </a:prstGeom>
        </p:spPr>
      </p:pic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A1568DB-564E-84BC-9E3A-F1EE5C23DB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0000" y="2103539"/>
            <a:ext cx="3274884" cy="6744702"/>
          </a:xfrm>
          <a:prstGeom prst="rect">
            <a:avLst/>
          </a:prstGeom>
        </p:spPr>
      </p:pic>
      <p:pic>
        <p:nvPicPr>
          <p:cNvPr id="9" name="Picture 8" descr="A screenshot of a person&#10;&#10;AI-generated content may be incorrect.">
            <a:extLst>
              <a:ext uri="{FF2B5EF4-FFF2-40B4-BE49-F238E27FC236}">
                <a16:creationId xmlns:a16="http://schemas.microsoft.com/office/drawing/2014/main" id="{A455635E-F08F-D1CE-901E-F9E467E494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98594" y="2103539"/>
            <a:ext cx="3787793" cy="674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6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DE297A26-D169-77CC-34C3-18116BC5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2BBA0002-864B-A95A-74F9-3771D9C4733A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Decode</a:t>
            </a: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A8547D9F-9BCB-0DB4-183E-264434913F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0817C3F1-DE9F-8147-D623-714E8BCA39F5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FDFC5F23-CD61-5F83-F633-45B0AC28B98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7EA4B5F4-1CDB-0550-9C2D-59865A2FAEA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89A07BD-2158-0E24-5240-8173D8F2FD2A}"/>
              </a:ext>
            </a:extLst>
          </p:cNvPr>
          <p:cNvSpPr txBox="1"/>
          <p:nvPr/>
        </p:nvSpPr>
        <p:spPr>
          <a:xfrm>
            <a:off x="673099" y="8844265"/>
            <a:ext cx="1576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6"/>
              </a:rPr>
              <a:t>https://play.google.com/store/apps/details?id=com.decode.cx&amp;hl=en_IN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24BFF-D496-F4ED-EE79-1076CCB4A9BC}"/>
              </a:ext>
            </a:extLst>
          </p:cNvPr>
          <p:cNvSpPr txBox="1"/>
          <p:nvPr/>
        </p:nvSpPr>
        <p:spPr>
          <a:xfrm>
            <a:off x="673098" y="1168380"/>
            <a:ext cx="15811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Decode Live application is 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converse with your customers in real-time and capture emotion insights.</a:t>
            </a: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 descr="A screenshot of a smartphone&#10;&#10;AI-generated content may be incorrect.">
            <a:extLst>
              <a:ext uri="{FF2B5EF4-FFF2-40B4-BE49-F238E27FC236}">
                <a16:creationId xmlns:a16="http://schemas.microsoft.com/office/drawing/2014/main" id="{24D31D41-9ABF-602C-E307-1437033C6A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8241" y="2108133"/>
            <a:ext cx="3466484" cy="6736132"/>
          </a:xfrm>
          <a:prstGeom prst="rect">
            <a:avLst/>
          </a:prstGeom>
        </p:spPr>
      </p:pic>
      <p:pic>
        <p:nvPicPr>
          <p:cNvPr id="9" name="Picture 8" descr="A cellphone with a message on it&#10;&#10;AI-generated content may be incorrect.">
            <a:extLst>
              <a:ext uri="{FF2B5EF4-FFF2-40B4-BE49-F238E27FC236}">
                <a16:creationId xmlns:a16="http://schemas.microsoft.com/office/drawing/2014/main" id="{DE2F064E-D10F-C8D8-F3EA-BB249FF77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8388" y="2108133"/>
            <a:ext cx="3488354" cy="6736132"/>
          </a:xfrm>
          <a:prstGeom prst="rect">
            <a:avLst/>
          </a:prstGeom>
        </p:spPr>
      </p:pic>
      <p:pic>
        <p:nvPicPr>
          <p:cNvPr id="13" name="Picture 1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818F29D-6C02-DC48-9634-22585AE992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1340" y="2021615"/>
            <a:ext cx="3488355" cy="68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3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8E7CA40E-9776-84CB-6319-0B0CD81F3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11DB1797-8211-A439-C74A-99D1DBE15BCE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Qatalyst</a:t>
            </a:r>
            <a:endParaRPr lang="en-IN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10894772-70BE-BDDE-3C54-BF1C18FE79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B18F334A-3801-DCE2-5510-07531FDD153C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8FA01B04-5F87-A180-21D2-3167BEAA8DD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C627D5E5-1B8B-DA20-6C40-D15F7120A1F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659677E-2439-26E9-CDB6-A8B603C3A990}"/>
              </a:ext>
            </a:extLst>
          </p:cNvPr>
          <p:cNvSpPr txBox="1"/>
          <p:nvPr/>
        </p:nvSpPr>
        <p:spPr>
          <a:xfrm>
            <a:off x="673099" y="8844265"/>
            <a:ext cx="1576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6"/>
              </a:rPr>
              <a:t>https://play.google.com/store/search?q=qatalyst&amp;c=apps&amp;hl=en_IN</a:t>
            </a:r>
            <a:r>
              <a:rPr lang="en-US" sz="2400" dirty="0"/>
              <a:t>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20DA22-C374-114D-484D-A0FD35174BD6}"/>
              </a:ext>
            </a:extLst>
          </p:cNvPr>
          <p:cNvSpPr txBox="1"/>
          <p:nvPr/>
        </p:nvSpPr>
        <p:spPr>
          <a:xfrm>
            <a:off x="673099" y="1168380"/>
            <a:ext cx="157647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</a:t>
            </a:r>
            <a:r>
              <a:rPr lang="en-IN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Qatalyst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application is designed to conduct user research and market research using facial coding and eye ball tracking.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person with green eyes and mustache&#10;&#10;AI-generated content may be incorrect.">
            <a:extLst>
              <a:ext uri="{FF2B5EF4-FFF2-40B4-BE49-F238E27FC236}">
                <a16:creationId xmlns:a16="http://schemas.microsoft.com/office/drawing/2014/main" id="{1B730E76-1B3E-8E1A-7E3C-2C845C0EB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028" y="2107597"/>
            <a:ext cx="3115709" cy="6736667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461F96D-D81F-4E07-F340-A1C9BF711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2241" y="2129652"/>
            <a:ext cx="3155962" cy="6714614"/>
          </a:xfrm>
          <a:prstGeom prst="rect">
            <a:avLst/>
          </a:prstGeom>
        </p:spPr>
      </p:pic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C9416829-8237-740A-C075-141566F845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1173" y="2118625"/>
            <a:ext cx="3096240" cy="67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6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>
          <a:extLst>
            <a:ext uri="{FF2B5EF4-FFF2-40B4-BE49-F238E27FC236}">
              <a16:creationId xmlns:a16="http://schemas.microsoft.com/office/drawing/2014/main" id="{3899D369-E544-FAB7-4D56-FE43A1C62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>
            <a:extLst>
              <a:ext uri="{FF2B5EF4-FFF2-40B4-BE49-F238E27FC236}">
                <a16:creationId xmlns:a16="http://schemas.microsoft.com/office/drawing/2014/main" id="{EB42BF5D-4307-09A8-A10A-73221B5A4453}"/>
              </a:ext>
            </a:extLst>
          </p:cNvPr>
          <p:cNvSpPr txBox="1"/>
          <p:nvPr/>
        </p:nvSpPr>
        <p:spPr>
          <a:xfrm>
            <a:off x="719529" y="540003"/>
            <a:ext cx="15764763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/>
            <a:r>
              <a:rPr lang="en-IN" sz="4000" b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Vryno</a:t>
            </a:r>
            <a:endParaRPr lang="en-IN" sz="4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58" name="Google Shape;358;p13">
            <a:extLst>
              <a:ext uri="{FF2B5EF4-FFF2-40B4-BE49-F238E27FC236}">
                <a16:creationId xmlns:a16="http://schemas.microsoft.com/office/drawing/2014/main" id="{A5B4EC39-82A2-3B7A-0BBA-9F52149723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84725" y="2057400"/>
            <a:ext cx="341374" cy="7123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13">
            <a:extLst>
              <a:ext uri="{FF2B5EF4-FFF2-40B4-BE49-F238E27FC236}">
                <a16:creationId xmlns:a16="http://schemas.microsoft.com/office/drawing/2014/main" id="{09B6FF3F-36DC-2F02-19BB-19B7B9BF28A1}"/>
              </a:ext>
            </a:extLst>
          </p:cNvPr>
          <p:cNvGrpSpPr/>
          <p:nvPr/>
        </p:nvGrpSpPr>
        <p:grpSpPr>
          <a:xfrm>
            <a:off x="14032737" y="9409176"/>
            <a:ext cx="2406269" cy="169164"/>
            <a:chOff x="14032737" y="9409176"/>
            <a:chExt cx="2406269" cy="169164"/>
          </a:xfrm>
        </p:grpSpPr>
        <p:pic>
          <p:nvPicPr>
            <p:cNvPr id="370" name="Google Shape;370;p13">
              <a:extLst>
                <a:ext uri="{FF2B5EF4-FFF2-40B4-BE49-F238E27FC236}">
                  <a16:creationId xmlns:a16="http://schemas.microsoft.com/office/drawing/2014/main" id="{9F44A557-7945-29D0-AC1E-CC216E9C1C9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032737" y="9409176"/>
              <a:ext cx="804201" cy="169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13">
              <a:extLst>
                <a:ext uri="{FF2B5EF4-FFF2-40B4-BE49-F238E27FC236}">
                  <a16:creationId xmlns:a16="http://schemas.microsoft.com/office/drawing/2014/main" id="{72D8EF18-661D-4D12-7321-01143E58E7B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779497" y="9409176"/>
              <a:ext cx="1659509" cy="1691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B2197D-656A-238F-CB6D-D898A712BBFD}"/>
              </a:ext>
            </a:extLst>
          </p:cNvPr>
          <p:cNvSpPr txBox="1"/>
          <p:nvPr/>
        </p:nvSpPr>
        <p:spPr>
          <a:xfrm>
            <a:off x="673099" y="1168380"/>
            <a:ext cx="15955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The </a:t>
            </a:r>
            <a:r>
              <a:rPr lang="en-IN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Vryno</a:t>
            </a:r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 CRM application is designed for enterprises to manage their Leads/Deals and their current status.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pPr algn="ctr"/>
            <a:r>
              <a:rPr lang="en-IN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anose="020B0604030504040204" pitchFamily="34" charset="0"/>
              </a:rPr>
              <a:t>This application has been developed for iOS &amp; Android devices.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1C2D3F-E29F-2002-C345-BD99C4C5B0DC}"/>
              </a:ext>
            </a:extLst>
          </p:cNvPr>
          <p:cNvSpPr txBox="1"/>
          <p:nvPr/>
        </p:nvSpPr>
        <p:spPr>
          <a:xfrm>
            <a:off x="673099" y="8844265"/>
            <a:ext cx="1576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iOS URL - </a:t>
            </a:r>
            <a:r>
              <a:rPr lang="en-IN" sz="2400" dirty="0">
                <a:hlinkClick r:id="rId6"/>
              </a:rPr>
              <a:t>https://apps.apple.com/in/app/vryno/id6449392932</a:t>
            </a:r>
            <a:r>
              <a:rPr lang="en-IN" sz="2400" dirty="0"/>
              <a:t> </a:t>
            </a:r>
            <a:endParaRPr lang="en-US" sz="2400" dirty="0"/>
          </a:p>
          <a:p>
            <a:r>
              <a:rPr lang="en-US" sz="2400" dirty="0" err="1"/>
              <a:t>Playstore</a:t>
            </a:r>
            <a:r>
              <a:rPr lang="en-US" sz="2400" dirty="0"/>
              <a:t> URL - </a:t>
            </a:r>
            <a:r>
              <a:rPr lang="en-US" sz="2400" dirty="0">
                <a:hlinkClick r:id="rId7"/>
              </a:rPr>
              <a:t>https://play.google.com/store/apps/details?id=com.vryno.crm&amp;hl=en_IN</a:t>
            </a:r>
            <a:r>
              <a:rPr lang="en-US" sz="2400" dirty="0"/>
              <a:t> 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C2FC7536-0E13-4B24-89EF-74FE54D454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1700" y="2075155"/>
            <a:ext cx="3126296" cy="6769110"/>
          </a:xfrm>
          <a:prstGeom prst="rect">
            <a:avLst/>
          </a:prstGeom>
        </p:spPr>
      </p:pic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60332D56-63C7-BEDF-C46C-93E591D3E5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3400" y="2057400"/>
            <a:ext cx="3138425" cy="6795372"/>
          </a:xfrm>
          <a:prstGeom prst="rect">
            <a:avLst/>
          </a:prstGeom>
        </p:spPr>
      </p:pic>
      <p:pic>
        <p:nvPicPr>
          <p:cNvPr id="11" name="Picture 10" descr="A screenshot of a phone number&#10;&#10;AI-generated content may be incorrect.">
            <a:extLst>
              <a:ext uri="{FF2B5EF4-FFF2-40B4-BE49-F238E27FC236}">
                <a16:creationId xmlns:a16="http://schemas.microsoft.com/office/drawing/2014/main" id="{7811309D-5177-E53D-65A5-82EB133C64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4675" y="2075155"/>
            <a:ext cx="3138425" cy="67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371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261</TotalTime>
  <Words>1801</Words>
  <Application>Microsoft Macintosh PowerPoint</Application>
  <PresentationFormat>Custom</PresentationFormat>
  <Paragraphs>212</Paragraphs>
  <Slides>33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Verdana</vt:lpstr>
      <vt:lpstr>Tahoma</vt:lpstr>
      <vt:lpstr>Calibri Light</vt:lpstr>
      <vt:lpstr>Arial</vt:lpstr>
      <vt:lpstr>Times New Roman</vt:lpstr>
      <vt:lpstr>Calibri</vt:lpstr>
      <vt:lpstr>Celestial</vt:lpstr>
      <vt:lpstr>PowerPoint Presentation</vt:lpstr>
      <vt:lpstr>PowerPoint Presentation</vt:lpstr>
      <vt:lpstr>Mobile Apps Portfolio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Bee ERP- Logistics Management &amp; Tracking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Debasish Dutta</dc:creator>
  <cp:lastModifiedBy>Nikhil Srivastava</cp:lastModifiedBy>
  <cp:revision>15</cp:revision>
  <dcterms:created xsi:type="dcterms:W3CDTF">2025-06-13T21:29:12Z</dcterms:created>
  <dcterms:modified xsi:type="dcterms:W3CDTF">2025-08-11T04:21:41Z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2023-11-16T00:00:00Z</vt:filetime>
  </property>
  <property fmtid="{D5CDD505-2E9C-101B-9397-08002B2CF9AE}" pid="3" name="LastSaved">
    <vt:filetime>2025-06-13T00:00:00Z</vt:filetime>
  </property>
  <property fmtid="{D5CDD505-2E9C-101B-9397-08002B2CF9AE}" pid="4" name="Producer">
    <vt:lpwstr>macOS Version 13.2.1 (Build 22D68) Quartz PDFContext</vt:lpwstr>
  </property>
</Properties>
</file>